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73" r:id="rId4"/>
    <p:sldId id="284" r:id="rId5"/>
    <p:sldId id="261" r:id="rId6"/>
    <p:sldId id="283" r:id="rId7"/>
    <p:sldId id="259" r:id="rId8"/>
    <p:sldId id="275" r:id="rId9"/>
    <p:sldId id="277" r:id="rId10"/>
    <p:sldId id="278" r:id="rId11"/>
    <p:sldId id="279" r:id="rId12"/>
    <p:sldId id="281" r:id="rId13"/>
    <p:sldId id="293" r:id="rId14"/>
    <p:sldId id="282" r:id="rId15"/>
    <p:sldId id="290" r:id="rId16"/>
    <p:sldId id="285" r:id="rId17"/>
    <p:sldId id="265" r:id="rId18"/>
    <p:sldId id="289" r:id="rId19"/>
    <p:sldId id="286" r:id="rId20"/>
    <p:sldId id="291" r:id="rId21"/>
    <p:sldId id="292" r:id="rId2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B9B"/>
    <a:srgbClr val="C2AE80"/>
    <a:srgbClr val="E8E0CF"/>
    <a:srgbClr val="EFE9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564"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___.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ser\Desktop\20171125\&#27599;&#27773;&#36554;&#20139;&#26377;&#36947;&#36335;&#38754;&#31309;.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___2.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1"/>
          <c:order val="1"/>
          <c:tx>
            <c:strRef>
              <c:f>工作表1!$C$1</c:f>
              <c:strCache>
                <c:ptCount val="1"/>
                <c:pt idx="0">
                  <c:v>A2類件數</c:v>
                </c:pt>
              </c:strCache>
            </c:strRef>
          </c:tx>
          <c:spPr>
            <a:solidFill>
              <a:schemeClr val="accent2"/>
            </a:solidFill>
            <a:ln>
              <a:noFill/>
            </a:ln>
            <a:effectLst/>
          </c:spPr>
          <c:invertIfNegative val="0"/>
          <c:cat>
            <c:strRef>
              <c:f>工作表1!$A$2:$A$14</c:f>
              <c:strCache>
                <c:ptCount val="13"/>
                <c:pt idx="0">
                  <c:v>93年</c:v>
                </c:pt>
                <c:pt idx="1">
                  <c:v>94年</c:v>
                </c:pt>
                <c:pt idx="2">
                  <c:v>95年</c:v>
                </c:pt>
                <c:pt idx="3">
                  <c:v>96年</c:v>
                </c:pt>
                <c:pt idx="4">
                  <c:v>97年</c:v>
                </c:pt>
                <c:pt idx="5">
                  <c:v>98年</c:v>
                </c:pt>
                <c:pt idx="6">
                  <c:v>99年</c:v>
                </c:pt>
                <c:pt idx="7">
                  <c:v>100年</c:v>
                </c:pt>
                <c:pt idx="8">
                  <c:v>101年</c:v>
                </c:pt>
                <c:pt idx="9">
                  <c:v>102年</c:v>
                </c:pt>
                <c:pt idx="10">
                  <c:v>103年</c:v>
                </c:pt>
                <c:pt idx="11">
                  <c:v>104年</c:v>
                </c:pt>
                <c:pt idx="12">
                  <c:v>105年</c:v>
                </c:pt>
              </c:strCache>
            </c:strRef>
          </c:cat>
          <c:val>
            <c:numRef>
              <c:f>工作表1!$C$2:$C$14</c:f>
              <c:numCache>
                <c:formatCode>#,##0</c:formatCode>
                <c:ptCount val="13"/>
                <c:pt idx="0">
                  <c:v>134719</c:v>
                </c:pt>
                <c:pt idx="1">
                  <c:v>153047</c:v>
                </c:pt>
                <c:pt idx="2">
                  <c:v>157898</c:v>
                </c:pt>
                <c:pt idx="3">
                  <c:v>161508</c:v>
                </c:pt>
                <c:pt idx="4">
                  <c:v>167977</c:v>
                </c:pt>
                <c:pt idx="5">
                  <c:v>182733</c:v>
                </c:pt>
                <c:pt idx="6">
                  <c:v>217678</c:v>
                </c:pt>
                <c:pt idx="7">
                  <c:v>233739</c:v>
                </c:pt>
                <c:pt idx="8">
                  <c:v>247501</c:v>
                </c:pt>
                <c:pt idx="9">
                  <c:v>276521</c:v>
                </c:pt>
                <c:pt idx="10">
                  <c:v>306072</c:v>
                </c:pt>
                <c:pt idx="11">
                  <c:v>303774</c:v>
                </c:pt>
                <c:pt idx="12">
                  <c:v>304001</c:v>
                </c:pt>
              </c:numCache>
            </c:numRef>
          </c:val>
          <c:extLst>
            <c:ext xmlns:c16="http://schemas.microsoft.com/office/drawing/2014/chart" uri="{C3380CC4-5D6E-409C-BE32-E72D297353CC}">
              <c16:uniqueId val="{00000000-C84D-491F-B50B-940A758D87BC}"/>
            </c:ext>
          </c:extLst>
        </c:ser>
        <c:ser>
          <c:idx val="3"/>
          <c:order val="3"/>
          <c:tx>
            <c:strRef>
              <c:f>工作表1!$E$1</c:f>
              <c:strCache>
                <c:ptCount val="1"/>
                <c:pt idx="0">
                  <c:v>受傷人數</c:v>
                </c:pt>
              </c:strCache>
            </c:strRef>
          </c:tx>
          <c:spPr>
            <a:solidFill>
              <a:schemeClr val="accent4"/>
            </a:solidFill>
            <a:ln>
              <a:noFill/>
            </a:ln>
            <a:effectLst/>
          </c:spPr>
          <c:invertIfNegative val="0"/>
          <c:cat>
            <c:strRef>
              <c:f>工作表1!$A$2:$A$14</c:f>
              <c:strCache>
                <c:ptCount val="13"/>
                <c:pt idx="0">
                  <c:v>93年</c:v>
                </c:pt>
                <c:pt idx="1">
                  <c:v>94年</c:v>
                </c:pt>
                <c:pt idx="2">
                  <c:v>95年</c:v>
                </c:pt>
                <c:pt idx="3">
                  <c:v>96年</c:v>
                </c:pt>
                <c:pt idx="4">
                  <c:v>97年</c:v>
                </c:pt>
                <c:pt idx="5">
                  <c:v>98年</c:v>
                </c:pt>
                <c:pt idx="6">
                  <c:v>99年</c:v>
                </c:pt>
                <c:pt idx="7">
                  <c:v>100年</c:v>
                </c:pt>
                <c:pt idx="8">
                  <c:v>101年</c:v>
                </c:pt>
                <c:pt idx="9">
                  <c:v>102年</c:v>
                </c:pt>
                <c:pt idx="10">
                  <c:v>103年</c:v>
                </c:pt>
                <c:pt idx="11">
                  <c:v>104年</c:v>
                </c:pt>
                <c:pt idx="12">
                  <c:v>105年</c:v>
                </c:pt>
              </c:strCache>
            </c:strRef>
          </c:cat>
          <c:val>
            <c:numRef>
              <c:f>工作表1!$E$2:$E$14</c:f>
              <c:numCache>
                <c:formatCode>#,##0</c:formatCode>
                <c:ptCount val="13"/>
                <c:pt idx="0">
                  <c:v>179108</c:v>
                </c:pt>
                <c:pt idx="1">
                  <c:v>203087</c:v>
                </c:pt>
                <c:pt idx="2">
                  <c:v>211176</c:v>
                </c:pt>
                <c:pt idx="3">
                  <c:v>216927</c:v>
                </c:pt>
                <c:pt idx="4">
                  <c:v>227423</c:v>
                </c:pt>
                <c:pt idx="5">
                  <c:v>246994</c:v>
                </c:pt>
                <c:pt idx="6">
                  <c:v>293764</c:v>
                </c:pt>
                <c:pt idx="7">
                  <c:v>315201</c:v>
                </c:pt>
                <c:pt idx="8">
                  <c:v>334082</c:v>
                </c:pt>
                <c:pt idx="9">
                  <c:v>373568</c:v>
                </c:pt>
                <c:pt idx="10">
                  <c:v>413229</c:v>
                </c:pt>
                <c:pt idx="11">
                  <c:v>410073</c:v>
                </c:pt>
                <c:pt idx="12">
                  <c:v>403906</c:v>
                </c:pt>
              </c:numCache>
            </c:numRef>
          </c:val>
          <c:extLst>
            <c:ext xmlns:c16="http://schemas.microsoft.com/office/drawing/2014/chart" uri="{C3380CC4-5D6E-409C-BE32-E72D297353CC}">
              <c16:uniqueId val="{00000001-C84D-491F-B50B-940A758D87BC}"/>
            </c:ext>
          </c:extLst>
        </c:ser>
        <c:dLbls>
          <c:showLegendKey val="0"/>
          <c:showVal val="0"/>
          <c:showCatName val="0"/>
          <c:showSerName val="0"/>
          <c:showPercent val="0"/>
          <c:showBubbleSize val="0"/>
        </c:dLbls>
        <c:gapWidth val="219"/>
        <c:axId val="426970768"/>
        <c:axId val="434167056"/>
      </c:barChart>
      <c:lineChart>
        <c:grouping val="standard"/>
        <c:varyColors val="0"/>
        <c:ser>
          <c:idx val="0"/>
          <c:order val="0"/>
          <c:tx>
            <c:strRef>
              <c:f>工作表1!$B$1</c:f>
              <c:strCache>
                <c:ptCount val="1"/>
                <c:pt idx="0">
                  <c:v>A1類件數</c:v>
                </c:pt>
              </c:strCache>
            </c:strRef>
          </c:tx>
          <c:spPr>
            <a:ln w="28575" cap="rnd">
              <a:solidFill>
                <a:schemeClr val="accent1"/>
              </a:solidFill>
              <a:round/>
            </a:ln>
            <a:effectLst/>
          </c:spPr>
          <c:marker>
            <c:symbol val="none"/>
          </c:marker>
          <c:cat>
            <c:strRef>
              <c:f>工作表1!$A$2:$A$14</c:f>
              <c:strCache>
                <c:ptCount val="13"/>
                <c:pt idx="0">
                  <c:v>93年</c:v>
                </c:pt>
                <c:pt idx="1">
                  <c:v>94年</c:v>
                </c:pt>
                <c:pt idx="2">
                  <c:v>95年</c:v>
                </c:pt>
                <c:pt idx="3">
                  <c:v>96年</c:v>
                </c:pt>
                <c:pt idx="4">
                  <c:v>97年</c:v>
                </c:pt>
                <c:pt idx="5">
                  <c:v>98年</c:v>
                </c:pt>
                <c:pt idx="6">
                  <c:v>99年</c:v>
                </c:pt>
                <c:pt idx="7">
                  <c:v>100年</c:v>
                </c:pt>
                <c:pt idx="8">
                  <c:v>101年</c:v>
                </c:pt>
                <c:pt idx="9">
                  <c:v>102年</c:v>
                </c:pt>
                <c:pt idx="10">
                  <c:v>103年</c:v>
                </c:pt>
                <c:pt idx="11">
                  <c:v>104年</c:v>
                </c:pt>
                <c:pt idx="12">
                  <c:v>105年</c:v>
                </c:pt>
              </c:strCache>
            </c:strRef>
          </c:cat>
          <c:val>
            <c:numRef>
              <c:f>工作表1!$B$2:$B$14</c:f>
              <c:numCache>
                <c:formatCode>#,##0</c:formatCode>
                <c:ptCount val="13"/>
                <c:pt idx="0">
                  <c:v>2502</c:v>
                </c:pt>
                <c:pt idx="1">
                  <c:v>2767</c:v>
                </c:pt>
                <c:pt idx="2">
                  <c:v>2999</c:v>
                </c:pt>
                <c:pt idx="3">
                  <c:v>2463</c:v>
                </c:pt>
                <c:pt idx="4">
                  <c:v>2150</c:v>
                </c:pt>
                <c:pt idx="5">
                  <c:v>2016</c:v>
                </c:pt>
                <c:pt idx="6">
                  <c:v>1973</c:v>
                </c:pt>
                <c:pt idx="7">
                  <c:v>2037</c:v>
                </c:pt>
                <c:pt idx="8">
                  <c:v>1964</c:v>
                </c:pt>
                <c:pt idx="9">
                  <c:v>1867</c:v>
                </c:pt>
                <c:pt idx="10">
                  <c:v>1770</c:v>
                </c:pt>
                <c:pt idx="11">
                  <c:v>1639</c:v>
                </c:pt>
                <c:pt idx="12">
                  <c:v>1555</c:v>
                </c:pt>
              </c:numCache>
            </c:numRef>
          </c:val>
          <c:smooth val="0"/>
          <c:extLst>
            <c:ext xmlns:c16="http://schemas.microsoft.com/office/drawing/2014/chart" uri="{C3380CC4-5D6E-409C-BE32-E72D297353CC}">
              <c16:uniqueId val="{00000002-C84D-491F-B50B-940A758D87BC}"/>
            </c:ext>
          </c:extLst>
        </c:ser>
        <c:ser>
          <c:idx val="2"/>
          <c:order val="2"/>
          <c:tx>
            <c:strRef>
              <c:f>工作表1!$D$1</c:f>
              <c:strCache>
                <c:ptCount val="1"/>
                <c:pt idx="0">
                  <c:v>死亡人數</c:v>
                </c:pt>
              </c:strCache>
            </c:strRef>
          </c:tx>
          <c:spPr>
            <a:ln w="28575" cap="rnd">
              <a:solidFill>
                <a:schemeClr val="accent3"/>
              </a:solidFill>
              <a:round/>
            </a:ln>
            <a:effectLst/>
          </c:spPr>
          <c:marker>
            <c:symbol val="none"/>
          </c:marker>
          <c:cat>
            <c:strRef>
              <c:f>工作表1!$A$2:$A$14</c:f>
              <c:strCache>
                <c:ptCount val="13"/>
                <c:pt idx="0">
                  <c:v>93年</c:v>
                </c:pt>
                <c:pt idx="1">
                  <c:v>94年</c:v>
                </c:pt>
                <c:pt idx="2">
                  <c:v>95年</c:v>
                </c:pt>
                <c:pt idx="3">
                  <c:v>96年</c:v>
                </c:pt>
                <c:pt idx="4">
                  <c:v>97年</c:v>
                </c:pt>
                <c:pt idx="5">
                  <c:v>98年</c:v>
                </c:pt>
                <c:pt idx="6">
                  <c:v>99年</c:v>
                </c:pt>
                <c:pt idx="7">
                  <c:v>100年</c:v>
                </c:pt>
                <c:pt idx="8">
                  <c:v>101年</c:v>
                </c:pt>
                <c:pt idx="9">
                  <c:v>102年</c:v>
                </c:pt>
                <c:pt idx="10">
                  <c:v>103年</c:v>
                </c:pt>
                <c:pt idx="11">
                  <c:v>104年</c:v>
                </c:pt>
                <c:pt idx="12">
                  <c:v>105年</c:v>
                </c:pt>
              </c:strCache>
            </c:strRef>
          </c:cat>
          <c:val>
            <c:numRef>
              <c:f>工作表1!$D$2:$D$14</c:f>
              <c:numCache>
                <c:formatCode>#,##0</c:formatCode>
                <c:ptCount val="13"/>
                <c:pt idx="0">
                  <c:v>2634</c:v>
                </c:pt>
                <c:pt idx="1">
                  <c:v>2894</c:v>
                </c:pt>
                <c:pt idx="2">
                  <c:v>3140</c:v>
                </c:pt>
                <c:pt idx="3">
                  <c:v>2573</c:v>
                </c:pt>
                <c:pt idx="4">
                  <c:v>2224</c:v>
                </c:pt>
                <c:pt idx="5">
                  <c:v>2092</c:v>
                </c:pt>
                <c:pt idx="6">
                  <c:v>2047</c:v>
                </c:pt>
                <c:pt idx="7">
                  <c:v>2117</c:v>
                </c:pt>
                <c:pt idx="8">
                  <c:v>2040</c:v>
                </c:pt>
                <c:pt idx="9">
                  <c:v>1928</c:v>
                </c:pt>
                <c:pt idx="10">
                  <c:v>1819</c:v>
                </c:pt>
                <c:pt idx="11">
                  <c:v>1696</c:v>
                </c:pt>
                <c:pt idx="12">
                  <c:v>1604</c:v>
                </c:pt>
              </c:numCache>
            </c:numRef>
          </c:val>
          <c:smooth val="0"/>
          <c:extLst>
            <c:ext xmlns:c16="http://schemas.microsoft.com/office/drawing/2014/chart" uri="{C3380CC4-5D6E-409C-BE32-E72D297353CC}">
              <c16:uniqueId val="{00000003-C84D-491F-B50B-940A758D87BC}"/>
            </c:ext>
          </c:extLst>
        </c:ser>
        <c:dLbls>
          <c:showLegendKey val="0"/>
          <c:showVal val="0"/>
          <c:showCatName val="0"/>
          <c:showSerName val="0"/>
          <c:showPercent val="0"/>
          <c:showBubbleSize val="0"/>
        </c:dLbls>
        <c:marker val="1"/>
        <c:smooth val="0"/>
        <c:axId val="290949184"/>
        <c:axId val="383798544"/>
      </c:lineChart>
      <c:catAx>
        <c:axId val="426970768"/>
        <c:scaling>
          <c:orientation val="minMax"/>
        </c:scaling>
        <c:delete val="0"/>
        <c:axPos val="b"/>
        <c:numFmt formatCode="#,##0.00_ "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TW"/>
          </a:p>
        </c:txPr>
        <c:crossAx val="434167056"/>
        <c:crosses val="autoZero"/>
        <c:auto val="1"/>
        <c:lblAlgn val="ctr"/>
        <c:lblOffset val="100"/>
        <c:noMultiLvlLbl val="0"/>
      </c:catAx>
      <c:valAx>
        <c:axId val="434167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TW"/>
          </a:p>
        </c:txPr>
        <c:crossAx val="426970768"/>
        <c:crosses val="autoZero"/>
        <c:crossBetween val="between"/>
        <c:majorUnit val="100000"/>
      </c:valAx>
      <c:valAx>
        <c:axId val="383798544"/>
        <c:scaling>
          <c:orientation val="minMax"/>
          <c:max val="3500"/>
          <c:min val="1500"/>
        </c:scaling>
        <c:delete val="0"/>
        <c:axPos val="r"/>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TW"/>
          </a:p>
        </c:txPr>
        <c:crossAx val="290949184"/>
        <c:crosses val="max"/>
        <c:crossBetween val="between"/>
        <c:majorUnit val="500"/>
      </c:valAx>
      <c:catAx>
        <c:axId val="290949184"/>
        <c:scaling>
          <c:orientation val="minMax"/>
        </c:scaling>
        <c:delete val="1"/>
        <c:axPos val="t"/>
        <c:numFmt formatCode="General" sourceLinked="1"/>
        <c:majorTickMark val="out"/>
        <c:minorTickMark val="none"/>
        <c:tickLblPos val="nextTo"/>
        <c:crossAx val="383798544"/>
        <c:crosses val="max"/>
        <c:auto val="1"/>
        <c:lblAlgn val="ctr"/>
        <c:lblOffset val="100"/>
        <c:noMultiLvlLbl val="0"/>
      </c:catAx>
      <c:spPr>
        <a:noFill/>
        <a:ln>
          <a:noFill/>
        </a:ln>
        <a:effectLst/>
      </c:spPr>
    </c:plotArea>
    <c:legend>
      <c:legendPos val="b"/>
      <c:layout>
        <c:manualLayout>
          <c:xMode val="edge"/>
          <c:yMode val="edge"/>
          <c:x val="0.28311039668311838"/>
          <c:y val="0.94295582578508053"/>
          <c:w val="0.45922098202896222"/>
          <c:h val="5.704417421491952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TW"/>
        </a:p>
      </c:txPr>
    </c:legend>
    <c:plotVisOnly val="1"/>
    <c:dispBlanksAs val="gap"/>
    <c:showDLblsOverMax val="0"/>
  </c:chart>
  <c:spPr>
    <a:noFill/>
    <a:ln>
      <a:noFill/>
    </a:ln>
    <a:effectLst/>
  </c:spPr>
  <c:txPr>
    <a:bodyPr/>
    <a:lstStyle/>
    <a:p>
      <a:pPr>
        <a:defRPr>
          <a:latin typeface="+mn-lt"/>
          <a:ea typeface="+mn-ea"/>
          <a:cs typeface="+mn-ea"/>
          <a:sym typeface="+mn-lt"/>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817147856517954E-2"/>
          <c:y val="0.20104184893554972"/>
          <c:w val="0.87129396325459318"/>
          <c:h val="0.58227580927384082"/>
        </c:manualLayout>
      </c:layout>
      <c:barChart>
        <c:barDir val="col"/>
        <c:grouping val="stacked"/>
        <c:varyColors val="0"/>
        <c:ser>
          <c:idx val="0"/>
          <c:order val="0"/>
          <c:tx>
            <c:strRef>
              <c:f>工作表1!$D$34</c:f>
              <c:strCache>
                <c:ptCount val="1"/>
                <c:pt idx="0">
                  <c:v>客車</c:v>
                </c:pt>
              </c:strCache>
            </c:strRef>
          </c:tx>
          <c:spPr>
            <a:solidFill>
              <a:schemeClr val="accent1"/>
            </a:solidFill>
            <a:ln>
              <a:noFill/>
            </a:ln>
            <a:effectLst/>
          </c:spPr>
          <c:invertIfNegative val="0"/>
          <c:cat>
            <c:strRef>
              <c:f>工作表1!$B$35:$B$40</c:f>
              <c:strCache>
                <c:ptCount val="6"/>
                <c:pt idx="0">
                  <c:v>100年</c:v>
                </c:pt>
                <c:pt idx="1">
                  <c:v>101年</c:v>
                </c:pt>
                <c:pt idx="2">
                  <c:v>102年</c:v>
                </c:pt>
                <c:pt idx="3">
                  <c:v>103年</c:v>
                </c:pt>
                <c:pt idx="4">
                  <c:v>104年</c:v>
                </c:pt>
                <c:pt idx="5">
                  <c:v>105年</c:v>
                </c:pt>
              </c:strCache>
            </c:strRef>
          </c:cat>
          <c:val>
            <c:numRef>
              <c:f>工作表1!$D$35:$D$40</c:f>
              <c:numCache>
                <c:formatCode>General</c:formatCode>
                <c:ptCount val="6"/>
                <c:pt idx="0">
                  <c:v>531</c:v>
                </c:pt>
                <c:pt idx="1">
                  <c:v>519</c:v>
                </c:pt>
                <c:pt idx="2">
                  <c:v>513</c:v>
                </c:pt>
                <c:pt idx="3">
                  <c:v>470</c:v>
                </c:pt>
                <c:pt idx="4">
                  <c:v>477</c:v>
                </c:pt>
                <c:pt idx="5">
                  <c:v>445</c:v>
                </c:pt>
              </c:numCache>
            </c:numRef>
          </c:val>
          <c:extLst>
            <c:ext xmlns:c16="http://schemas.microsoft.com/office/drawing/2014/chart" uri="{C3380CC4-5D6E-409C-BE32-E72D297353CC}">
              <c16:uniqueId val="{00000000-0E12-4B39-BF8C-61985419EFB5}"/>
            </c:ext>
          </c:extLst>
        </c:ser>
        <c:ser>
          <c:idx val="1"/>
          <c:order val="1"/>
          <c:tx>
            <c:strRef>
              <c:f>工作表1!$E$34</c:f>
              <c:strCache>
                <c:ptCount val="1"/>
                <c:pt idx="0">
                  <c:v>貨車</c:v>
                </c:pt>
              </c:strCache>
            </c:strRef>
          </c:tx>
          <c:spPr>
            <a:solidFill>
              <a:schemeClr val="accent2"/>
            </a:solidFill>
            <a:ln>
              <a:noFill/>
            </a:ln>
            <a:effectLst/>
          </c:spPr>
          <c:invertIfNegative val="0"/>
          <c:cat>
            <c:strRef>
              <c:f>工作表1!$B$35:$B$40</c:f>
              <c:strCache>
                <c:ptCount val="6"/>
                <c:pt idx="0">
                  <c:v>100年</c:v>
                </c:pt>
                <c:pt idx="1">
                  <c:v>101年</c:v>
                </c:pt>
                <c:pt idx="2">
                  <c:v>102年</c:v>
                </c:pt>
                <c:pt idx="3">
                  <c:v>103年</c:v>
                </c:pt>
                <c:pt idx="4">
                  <c:v>104年</c:v>
                </c:pt>
                <c:pt idx="5">
                  <c:v>105年</c:v>
                </c:pt>
              </c:strCache>
            </c:strRef>
          </c:cat>
          <c:val>
            <c:numRef>
              <c:f>工作表1!$E$35:$E$40</c:f>
              <c:numCache>
                <c:formatCode>General</c:formatCode>
                <c:ptCount val="6"/>
                <c:pt idx="0">
                  <c:v>388</c:v>
                </c:pt>
                <c:pt idx="1">
                  <c:v>360</c:v>
                </c:pt>
                <c:pt idx="2">
                  <c:v>364</c:v>
                </c:pt>
                <c:pt idx="3">
                  <c:v>349</c:v>
                </c:pt>
                <c:pt idx="4">
                  <c:v>321</c:v>
                </c:pt>
                <c:pt idx="5">
                  <c:v>298</c:v>
                </c:pt>
              </c:numCache>
            </c:numRef>
          </c:val>
          <c:extLst>
            <c:ext xmlns:c16="http://schemas.microsoft.com/office/drawing/2014/chart" uri="{C3380CC4-5D6E-409C-BE32-E72D297353CC}">
              <c16:uniqueId val="{00000001-0E12-4B39-BF8C-61985419EFB5}"/>
            </c:ext>
          </c:extLst>
        </c:ser>
        <c:ser>
          <c:idx val="2"/>
          <c:order val="2"/>
          <c:tx>
            <c:strRef>
              <c:f>工作表1!$F$34</c:f>
              <c:strCache>
                <c:ptCount val="1"/>
                <c:pt idx="0">
                  <c:v>機車</c:v>
                </c:pt>
              </c:strCache>
            </c:strRef>
          </c:tx>
          <c:spPr>
            <a:solidFill>
              <a:schemeClr val="accent3"/>
            </a:solidFill>
            <a:ln>
              <a:noFill/>
            </a:ln>
            <a:effectLst/>
          </c:spPr>
          <c:invertIfNegative val="0"/>
          <c:cat>
            <c:strRef>
              <c:f>工作表1!$B$35:$B$40</c:f>
              <c:strCache>
                <c:ptCount val="6"/>
                <c:pt idx="0">
                  <c:v>100年</c:v>
                </c:pt>
                <c:pt idx="1">
                  <c:v>101年</c:v>
                </c:pt>
                <c:pt idx="2">
                  <c:v>102年</c:v>
                </c:pt>
                <c:pt idx="3">
                  <c:v>103年</c:v>
                </c:pt>
                <c:pt idx="4">
                  <c:v>104年</c:v>
                </c:pt>
                <c:pt idx="5">
                  <c:v>105年</c:v>
                </c:pt>
              </c:strCache>
            </c:strRef>
          </c:cat>
          <c:val>
            <c:numRef>
              <c:f>工作表1!$F$35:$F$40</c:f>
              <c:numCache>
                <c:formatCode>General</c:formatCode>
                <c:ptCount val="6"/>
                <c:pt idx="0">
                  <c:v>956</c:v>
                </c:pt>
                <c:pt idx="1">
                  <c:v>925</c:v>
                </c:pt>
                <c:pt idx="2">
                  <c:v>840</c:v>
                </c:pt>
                <c:pt idx="3">
                  <c:v>781</c:v>
                </c:pt>
                <c:pt idx="4">
                  <c:v>694</c:v>
                </c:pt>
                <c:pt idx="5">
                  <c:v>679</c:v>
                </c:pt>
              </c:numCache>
            </c:numRef>
          </c:val>
          <c:extLst>
            <c:ext xmlns:c16="http://schemas.microsoft.com/office/drawing/2014/chart" uri="{C3380CC4-5D6E-409C-BE32-E72D297353CC}">
              <c16:uniqueId val="{00000002-0E12-4B39-BF8C-61985419EFB5}"/>
            </c:ext>
          </c:extLst>
        </c:ser>
        <c:ser>
          <c:idx val="3"/>
          <c:order val="3"/>
          <c:tx>
            <c:strRef>
              <c:f>工作表1!$G$34</c:f>
              <c:strCache>
                <c:ptCount val="1"/>
                <c:pt idx="0">
                  <c:v>其他</c:v>
                </c:pt>
              </c:strCache>
            </c:strRef>
          </c:tx>
          <c:spPr>
            <a:solidFill>
              <a:schemeClr val="accent4"/>
            </a:solidFill>
            <a:ln>
              <a:noFill/>
            </a:ln>
            <a:effectLst/>
          </c:spPr>
          <c:invertIfNegative val="0"/>
          <c:cat>
            <c:strRef>
              <c:f>工作表1!$B$35:$B$40</c:f>
              <c:strCache>
                <c:ptCount val="6"/>
                <c:pt idx="0">
                  <c:v>100年</c:v>
                </c:pt>
                <c:pt idx="1">
                  <c:v>101年</c:v>
                </c:pt>
                <c:pt idx="2">
                  <c:v>102年</c:v>
                </c:pt>
                <c:pt idx="3">
                  <c:v>103年</c:v>
                </c:pt>
                <c:pt idx="4">
                  <c:v>104年</c:v>
                </c:pt>
                <c:pt idx="5">
                  <c:v>105年</c:v>
                </c:pt>
              </c:strCache>
            </c:strRef>
          </c:cat>
          <c:val>
            <c:numRef>
              <c:f>工作表1!$G$35:$G$40</c:f>
              <c:numCache>
                <c:formatCode>General</c:formatCode>
                <c:ptCount val="6"/>
                <c:pt idx="0">
                  <c:v>162</c:v>
                </c:pt>
                <c:pt idx="1">
                  <c:v>160</c:v>
                </c:pt>
                <c:pt idx="2">
                  <c:v>150</c:v>
                </c:pt>
                <c:pt idx="3">
                  <c:v>170</c:v>
                </c:pt>
                <c:pt idx="4">
                  <c:v>147</c:v>
                </c:pt>
                <c:pt idx="5">
                  <c:v>133</c:v>
                </c:pt>
              </c:numCache>
            </c:numRef>
          </c:val>
          <c:extLst>
            <c:ext xmlns:c16="http://schemas.microsoft.com/office/drawing/2014/chart" uri="{C3380CC4-5D6E-409C-BE32-E72D297353CC}">
              <c16:uniqueId val="{00000003-0E12-4B39-BF8C-61985419EFB5}"/>
            </c:ext>
          </c:extLst>
        </c:ser>
        <c:dLbls>
          <c:showLegendKey val="0"/>
          <c:showVal val="0"/>
          <c:showCatName val="0"/>
          <c:showSerName val="0"/>
          <c:showPercent val="0"/>
          <c:showBubbleSize val="0"/>
        </c:dLbls>
        <c:gapWidth val="219"/>
        <c:overlap val="100"/>
        <c:axId val="498728488"/>
        <c:axId val="498728816"/>
      </c:barChart>
      <c:catAx>
        <c:axId val="498728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crossAx val="498728816"/>
        <c:crosses val="autoZero"/>
        <c:auto val="1"/>
        <c:lblAlgn val="ctr"/>
        <c:lblOffset val="100"/>
        <c:noMultiLvlLbl val="0"/>
      </c:catAx>
      <c:valAx>
        <c:axId val="4987288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crossAx val="498728488"/>
        <c:crosses val="autoZero"/>
        <c:crossBetween val="between"/>
      </c:valAx>
      <c:spPr>
        <a:noFill/>
        <a:ln>
          <a:noFill/>
        </a:ln>
        <a:effectLst/>
      </c:spPr>
    </c:plotArea>
    <c:legend>
      <c:legendPos val="b"/>
      <c:layout>
        <c:manualLayout>
          <c:xMode val="edge"/>
          <c:yMode val="edge"/>
          <c:x val="0.32080330608481894"/>
          <c:y val="0.8778288707042271"/>
          <c:w val="0.43570531894847542"/>
          <c:h val="9.7685940826497231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r>
              <a:rPr lang="en-US" altLang="zh-TW" sz="2400" dirty="0" smtClean="0">
                <a:latin typeface="標楷體" panose="03000509000000000000" pitchFamily="65" charset="-120"/>
                <a:ea typeface="標楷體" panose="03000509000000000000" pitchFamily="65" charset="-120"/>
              </a:rPr>
              <a:t>105</a:t>
            </a:r>
            <a:r>
              <a:rPr lang="zh-TW" altLang="en-US" sz="2400" dirty="0" smtClean="0">
                <a:latin typeface="標楷體" panose="03000509000000000000" pitchFamily="65" charset="-120"/>
                <a:ea typeface="標楷體" panose="03000509000000000000" pitchFamily="65" charset="-120"/>
              </a:rPr>
              <a:t>年</a:t>
            </a:r>
            <a:r>
              <a:rPr lang="en-US" altLang="zh-TW" sz="2400" b="1" i="0" baseline="0" dirty="0" smtClean="0">
                <a:effectLst/>
                <a:latin typeface="標楷體" panose="03000509000000000000" pitchFamily="65" charset="-120"/>
                <a:ea typeface="標楷體" panose="03000509000000000000" pitchFamily="65" charset="-120"/>
              </a:rPr>
              <a:t>A1</a:t>
            </a:r>
            <a:r>
              <a:rPr lang="zh-TW" altLang="zh-TW" sz="2400" b="1" i="0" baseline="0" dirty="0" smtClean="0">
                <a:effectLst/>
                <a:latin typeface="標楷體" panose="03000509000000000000" pitchFamily="65" charset="-120"/>
                <a:ea typeface="標楷體" panose="03000509000000000000" pitchFamily="65" charset="-120"/>
              </a:rPr>
              <a:t>類道路交通事故</a:t>
            </a:r>
            <a:endParaRPr lang="zh-TW" altLang="zh-TW" sz="2400" dirty="0" smtClean="0">
              <a:effectLst/>
              <a:latin typeface="標楷體" panose="03000509000000000000" pitchFamily="65" charset="-120"/>
              <a:ea typeface="標楷體" panose="03000509000000000000" pitchFamily="65" charset="-120"/>
            </a:endParaRPr>
          </a:p>
        </c:rich>
      </c:tx>
      <c:layout>
        <c:manualLayout>
          <c:xMode val="edge"/>
          <c:yMode val="edge"/>
          <c:x val="0.21973617595054248"/>
          <c:y val="0"/>
        </c:manualLayout>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endParaRPr lang="zh-TW"/>
        </a:p>
      </c:txPr>
    </c:title>
    <c:autoTitleDeleted val="0"/>
    <c:plotArea>
      <c:layout/>
      <c:pieChart>
        <c:varyColors val="1"/>
        <c:ser>
          <c:idx val="0"/>
          <c:order val="0"/>
          <c:tx>
            <c:strRef>
              <c:f>工作表1!$B$44</c:f>
              <c:strCache>
                <c:ptCount val="1"/>
                <c:pt idx="0">
                  <c:v>105年</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6A1-475A-9695-AA4652D9C46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6A1-475A-9695-AA4652D9C46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6A1-475A-9695-AA4652D9C46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6A1-475A-9695-AA4652D9C469}"/>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TW"/>
              </a:p>
            </c:txPr>
            <c:dLblPos val="ct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layout/>
              </c:ext>
            </c:extLst>
          </c:dLbls>
          <c:cat>
            <c:strRef>
              <c:f>工作表1!$C$43:$F$43</c:f>
              <c:strCache>
                <c:ptCount val="4"/>
                <c:pt idx="0">
                  <c:v>客車</c:v>
                </c:pt>
                <c:pt idx="1">
                  <c:v>貨車</c:v>
                </c:pt>
                <c:pt idx="2">
                  <c:v>機車</c:v>
                </c:pt>
                <c:pt idx="3">
                  <c:v>其他</c:v>
                </c:pt>
              </c:strCache>
            </c:strRef>
          </c:cat>
          <c:val>
            <c:numRef>
              <c:f>工作表1!$C$44:$F$44</c:f>
              <c:numCache>
                <c:formatCode>General</c:formatCode>
                <c:ptCount val="4"/>
                <c:pt idx="0">
                  <c:v>445</c:v>
                </c:pt>
                <c:pt idx="1">
                  <c:v>298</c:v>
                </c:pt>
                <c:pt idx="2">
                  <c:v>679</c:v>
                </c:pt>
                <c:pt idx="3">
                  <c:v>133</c:v>
                </c:pt>
              </c:numCache>
            </c:numRef>
          </c:val>
          <c:extLst>
            <c:ext xmlns:c16="http://schemas.microsoft.com/office/drawing/2014/chart" uri="{C3380CC4-5D6E-409C-BE32-E72D297353CC}">
              <c16:uniqueId val="{00000008-A6A1-475A-9695-AA4652D9C469}"/>
            </c:ext>
          </c:extLst>
        </c:ser>
        <c:dLbls>
          <c:dLblPos val="bestFit"/>
          <c:showLegendKey val="0"/>
          <c:showVal val="0"/>
          <c:showCatName val="0"/>
          <c:showSerName val="0"/>
          <c:showPercent val="0"/>
          <c:showBubbleSize val="0"/>
          <c:showLeaderLines val="0"/>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工作表1!$D$1</c:f>
              <c:strCache>
                <c:ptCount val="1"/>
                <c:pt idx="0">
                  <c:v>總死傷人數</c:v>
                </c:pt>
              </c:strCache>
            </c:strRef>
          </c:tx>
          <c:spPr>
            <a:solidFill>
              <a:schemeClr val="accent1"/>
            </a:solidFill>
            <a:ln>
              <a:noFill/>
            </a:ln>
            <a:effectLst/>
          </c:spPr>
          <c:invertIfNegative val="0"/>
          <c:cat>
            <c:strRef>
              <c:f>工作表1!$C$2:$C$6</c:f>
              <c:strCache>
                <c:ptCount val="5"/>
                <c:pt idx="0">
                  <c:v>101年</c:v>
                </c:pt>
                <c:pt idx="1">
                  <c:v>102年</c:v>
                </c:pt>
                <c:pt idx="2">
                  <c:v>103年</c:v>
                </c:pt>
                <c:pt idx="3">
                  <c:v>104年</c:v>
                </c:pt>
                <c:pt idx="4">
                  <c:v>105年</c:v>
                </c:pt>
              </c:strCache>
            </c:strRef>
          </c:cat>
          <c:val>
            <c:numRef>
              <c:f>工作表1!$D$2:$D$6</c:f>
              <c:numCache>
                <c:formatCode>General</c:formatCode>
                <c:ptCount val="5"/>
                <c:pt idx="0">
                  <c:v>336122</c:v>
                </c:pt>
                <c:pt idx="1">
                  <c:v>375496</c:v>
                </c:pt>
                <c:pt idx="2">
                  <c:v>415048</c:v>
                </c:pt>
                <c:pt idx="3">
                  <c:v>411769</c:v>
                </c:pt>
                <c:pt idx="4">
                  <c:v>405510</c:v>
                </c:pt>
              </c:numCache>
            </c:numRef>
          </c:val>
          <c:extLst>
            <c:ext xmlns:c16="http://schemas.microsoft.com/office/drawing/2014/chart" uri="{C3380CC4-5D6E-409C-BE32-E72D297353CC}">
              <c16:uniqueId val="{00000000-774D-4284-BEB9-867304040152}"/>
            </c:ext>
          </c:extLst>
        </c:ser>
        <c:dLbls>
          <c:showLegendKey val="0"/>
          <c:showVal val="0"/>
          <c:showCatName val="0"/>
          <c:showSerName val="0"/>
          <c:showPercent val="0"/>
          <c:showBubbleSize val="0"/>
        </c:dLbls>
        <c:gapWidth val="219"/>
        <c:overlap val="-27"/>
        <c:axId val="434164976"/>
        <c:axId val="434172464"/>
      </c:barChart>
      <c:lineChart>
        <c:grouping val="standard"/>
        <c:varyColors val="0"/>
        <c:ser>
          <c:idx val="1"/>
          <c:order val="1"/>
          <c:tx>
            <c:strRef>
              <c:f>工作表1!$E$1</c:f>
              <c:strCache>
                <c:ptCount val="1"/>
                <c:pt idx="0">
                  <c:v>機車肇事是件數占比</c:v>
                </c:pt>
              </c:strCache>
            </c:strRef>
          </c:tx>
          <c:spPr>
            <a:ln w="28575" cap="rnd">
              <a:solidFill>
                <a:schemeClr val="accent2"/>
              </a:solidFill>
              <a:round/>
            </a:ln>
            <a:effectLst/>
          </c:spPr>
          <c:marker>
            <c:symbol val="none"/>
          </c:marker>
          <c:cat>
            <c:strRef>
              <c:f>工作表1!$C$2:$C$6</c:f>
              <c:strCache>
                <c:ptCount val="5"/>
                <c:pt idx="0">
                  <c:v>101年</c:v>
                </c:pt>
                <c:pt idx="1">
                  <c:v>102年</c:v>
                </c:pt>
                <c:pt idx="2">
                  <c:v>103年</c:v>
                </c:pt>
                <c:pt idx="3">
                  <c:v>104年</c:v>
                </c:pt>
                <c:pt idx="4">
                  <c:v>105年</c:v>
                </c:pt>
              </c:strCache>
            </c:strRef>
          </c:cat>
          <c:val>
            <c:numRef>
              <c:f>工作表1!$E$2:$E$6</c:f>
              <c:numCache>
                <c:formatCode>General</c:formatCode>
                <c:ptCount val="5"/>
                <c:pt idx="0">
                  <c:v>50.71</c:v>
                </c:pt>
                <c:pt idx="1">
                  <c:v>51.64</c:v>
                </c:pt>
                <c:pt idx="2">
                  <c:v>52.43</c:v>
                </c:pt>
                <c:pt idx="3">
                  <c:v>52.41</c:v>
                </c:pt>
                <c:pt idx="4">
                  <c:v>51.54</c:v>
                </c:pt>
              </c:numCache>
            </c:numRef>
          </c:val>
          <c:smooth val="0"/>
          <c:extLst>
            <c:ext xmlns:c16="http://schemas.microsoft.com/office/drawing/2014/chart" uri="{C3380CC4-5D6E-409C-BE32-E72D297353CC}">
              <c16:uniqueId val="{00000001-774D-4284-BEB9-867304040152}"/>
            </c:ext>
          </c:extLst>
        </c:ser>
        <c:ser>
          <c:idx val="2"/>
          <c:order val="2"/>
          <c:tx>
            <c:strRef>
              <c:f>工作表1!$F$1</c:f>
              <c:strCache>
                <c:ptCount val="1"/>
                <c:pt idx="0">
                  <c:v>機車肇事死傷占比</c:v>
                </c:pt>
              </c:strCache>
            </c:strRef>
          </c:tx>
          <c:spPr>
            <a:ln w="28575" cap="rnd">
              <a:solidFill>
                <a:schemeClr val="accent3"/>
              </a:solidFill>
              <a:round/>
            </a:ln>
            <a:effectLst/>
          </c:spPr>
          <c:marker>
            <c:symbol val="none"/>
          </c:marker>
          <c:cat>
            <c:strRef>
              <c:f>工作表1!$C$2:$C$6</c:f>
              <c:strCache>
                <c:ptCount val="5"/>
                <c:pt idx="0">
                  <c:v>101年</c:v>
                </c:pt>
                <c:pt idx="1">
                  <c:v>102年</c:v>
                </c:pt>
                <c:pt idx="2">
                  <c:v>103年</c:v>
                </c:pt>
                <c:pt idx="3">
                  <c:v>104年</c:v>
                </c:pt>
                <c:pt idx="4">
                  <c:v>105年</c:v>
                </c:pt>
              </c:strCache>
            </c:strRef>
          </c:cat>
          <c:val>
            <c:numRef>
              <c:f>工作表1!$F$2:$F$6</c:f>
              <c:numCache>
                <c:formatCode>General</c:formatCode>
                <c:ptCount val="5"/>
                <c:pt idx="0">
                  <c:v>55.895775938498524</c:v>
                </c:pt>
                <c:pt idx="1">
                  <c:v>56.836291198841003</c:v>
                </c:pt>
                <c:pt idx="2">
                  <c:v>57.53069524488734</c:v>
                </c:pt>
                <c:pt idx="3">
                  <c:v>57.469114964943934</c:v>
                </c:pt>
                <c:pt idx="4">
                  <c:v>56.404034425784808</c:v>
                </c:pt>
              </c:numCache>
            </c:numRef>
          </c:val>
          <c:smooth val="0"/>
          <c:extLst>
            <c:ext xmlns:c16="http://schemas.microsoft.com/office/drawing/2014/chart" uri="{C3380CC4-5D6E-409C-BE32-E72D297353CC}">
              <c16:uniqueId val="{00000002-774D-4284-BEB9-867304040152}"/>
            </c:ext>
          </c:extLst>
        </c:ser>
        <c:dLbls>
          <c:showLegendKey val="0"/>
          <c:showVal val="0"/>
          <c:showCatName val="0"/>
          <c:showSerName val="0"/>
          <c:showPercent val="0"/>
          <c:showBubbleSize val="0"/>
        </c:dLbls>
        <c:marker val="1"/>
        <c:smooth val="0"/>
        <c:axId val="428011216"/>
        <c:axId val="428010384"/>
      </c:lineChart>
      <c:catAx>
        <c:axId val="43416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TW"/>
          </a:p>
        </c:txPr>
        <c:crossAx val="434172464"/>
        <c:crosses val="autoZero"/>
        <c:auto val="1"/>
        <c:lblAlgn val="ctr"/>
        <c:lblOffset val="100"/>
        <c:noMultiLvlLbl val="0"/>
      </c:catAx>
      <c:valAx>
        <c:axId val="434172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TW"/>
          </a:p>
        </c:txPr>
        <c:crossAx val="434164976"/>
        <c:crosses val="autoZero"/>
        <c:crossBetween val="between"/>
      </c:valAx>
      <c:valAx>
        <c:axId val="428010384"/>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TW"/>
          </a:p>
        </c:txPr>
        <c:crossAx val="428011216"/>
        <c:crosses val="max"/>
        <c:crossBetween val="between"/>
      </c:valAx>
      <c:catAx>
        <c:axId val="428011216"/>
        <c:scaling>
          <c:orientation val="minMax"/>
        </c:scaling>
        <c:delete val="1"/>
        <c:axPos val="b"/>
        <c:numFmt formatCode="General" sourceLinked="1"/>
        <c:majorTickMark val="out"/>
        <c:minorTickMark val="none"/>
        <c:tickLblPos val="nextTo"/>
        <c:crossAx val="428010384"/>
        <c:crosses val="autoZero"/>
        <c:auto val="1"/>
        <c:lblAlgn val="ctr"/>
        <c:lblOffset val="100"/>
        <c:noMultiLvlLbl val="0"/>
      </c:catAx>
      <c:spPr>
        <a:noFill/>
        <a:ln>
          <a:noFill/>
        </a:ln>
        <a:effectLst/>
      </c:spPr>
    </c:plotArea>
    <c:legend>
      <c:legendPos val="b"/>
      <c:layout>
        <c:manualLayout>
          <c:xMode val="edge"/>
          <c:yMode val="edge"/>
          <c:x val="0.28592019280704928"/>
          <c:y val="0.93931893263437327"/>
          <c:w val="0.45362613680461306"/>
          <c:h val="6.0681067365626729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ea"/>
              <a:sym typeface="+mn-lt"/>
            </a:defRPr>
          </a:pPr>
          <a:endParaRPr lang="zh-TW"/>
        </a:p>
      </c:txPr>
    </c:legend>
    <c:plotVisOnly val="1"/>
    <c:dispBlanksAs val="gap"/>
    <c:showDLblsOverMax val="0"/>
  </c:chart>
  <c:spPr>
    <a:noFill/>
    <a:ln>
      <a:noFill/>
    </a:ln>
    <a:effectLst/>
  </c:spPr>
  <c:txPr>
    <a:bodyPr/>
    <a:lstStyle/>
    <a:p>
      <a:pPr>
        <a:defRPr>
          <a:latin typeface="+mn-lt"/>
          <a:ea typeface="+mn-ea"/>
          <a:cs typeface="+mn-ea"/>
          <a:sym typeface="+mn-lt"/>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2.0688506996787907E-3"/>
          <c:y val="0.10294142366143769"/>
          <c:w val="0.7106307909389783"/>
          <c:h val="0.87833280811901793"/>
        </c:manualLayout>
      </c:layout>
      <c:pie3DChart>
        <c:varyColors val="1"/>
        <c:ser>
          <c:idx val="0"/>
          <c:order val="0"/>
          <c:tx>
            <c:strRef>
              <c:f>工作表1!$B$1</c:f>
              <c:strCache>
                <c:ptCount val="1"/>
                <c:pt idx="0">
                  <c:v>件數</c:v>
                </c:pt>
              </c:strCache>
            </c:strRef>
          </c:tx>
          <c:dLbls>
            <c:spPr>
              <a:noFill/>
              <a:ln>
                <a:noFill/>
              </a:ln>
              <a:effectLst/>
            </c:sp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工作表1!$A$2:$A$8</c:f>
              <c:strCache>
                <c:ptCount val="7"/>
                <c:pt idx="0">
                  <c:v>未依規定讓車</c:v>
                </c:pt>
                <c:pt idx="1">
                  <c:v>轉彎(向)不當</c:v>
                </c:pt>
                <c:pt idx="2">
                  <c:v>未保持安全距離、間隔</c:v>
                </c:pt>
                <c:pt idx="3">
                  <c:v>違反號誌、標誌管制</c:v>
                </c:pt>
                <c:pt idx="4">
                  <c:v>起步時未注意其他車(人)安全</c:v>
                </c:pt>
                <c:pt idx="5">
                  <c:v>酒後駕車</c:v>
                </c:pt>
                <c:pt idx="6">
                  <c:v>其他</c:v>
                </c:pt>
              </c:strCache>
            </c:strRef>
          </c:cat>
          <c:val>
            <c:numRef>
              <c:f>工作表1!$B$2:$B$8</c:f>
            </c:numRef>
          </c:val>
          <c:extLst>
            <c:ext xmlns:c16="http://schemas.microsoft.com/office/drawing/2014/chart" uri="{C3380CC4-5D6E-409C-BE32-E72D297353CC}">
              <c16:uniqueId val="{00000000-A8B8-4C7F-8DBA-4A47D3417B06}"/>
            </c:ext>
          </c:extLst>
        </c:ser>
        <c:ser>
          <c:idx val="1"/>
          <c:order val="1"/>
          <c:tx>
            <c:strRef>
              <c:f>工作表1!$C$1</c:f>
              <c:strCache>
                <c:ptCount val="1"/>
                <c:pt idx="0">
                  <c:v>占比</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2-A8B8-4C7F-8DBA-4A47D3417B06}"/>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4-A8B8-4C7F-8DBA-4A47D3417B06}"/>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6-A8B8-4C7F-8DBA-4A47D3417B06}"/>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8-A8B8-4C7F-8DBA-4A47D3417B06}"/>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A-A8B8-4C7F-8DBA-4A47D3417B06}"/>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A8B8-4C7F-8DBA-4A47D3417B06}"/>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A8B8-4C7F-8DBA-4A47D3417B06}"/>
              </c:ext>
            </c:extLst>
          </c:dPt>
          <c:dLbls>
            <c:dLbl>
              <c:idx val="0"/>
              <c:layout>
                <c:manualLayout>
                  <c:x val="-0.11915458380379765"/>
                  <c:y val="9.3191947996361019E-2"/>
                </c:manualLayout>
              </c:layout>
              <c:spPr>
                <a:solidFill>
                  <a:schemeClr val="lt1"/>
                </a:solidFill>
                <a:ln>
                  <a:solidFill>
                    <a:schemeClr val="accent1"/>
                  </a:solidFill>
                </a:ln>
                <a:effectLst/>
              </c:spPr>
              <c:txPr>
                <a:bodyPr rot="0" spcFirstLastPara="1" vertOverflow="clip" horzOverflow="clip" vert="horz" wrap="square" lIns="36576" tIns="18288" rIns="36576" bIns="18288" anchor="ctr" anchorCtr="1">
                  <a:spAutoFit/>
                </a:bodyPr>
                <a:lstStyle/>
                <a:p>
                  <a:pPr>
                    <a:defRPr sz="1400" b="1" i="0" u="none" strike="noStrike" kern="1200" baseline="0">
                      <a:solidFill>
                        <a:schemeClr val="accent1"/>
                      </a:solidFill>
                      <a:latin typeface="+mn-lt"/>
                      <a:ea typeface="+mn-ea"/>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oundRect">
                      <a:avLst/>
                    </a:prstGeom>
                    <a:noFill/>
                    <a:ln>
                      <a:noFill/>
                    </a:ln>
                  </c15:spPr>
                  <c15:layout>
                    <c:manualLayout>
                      <c:w val="0.12898998843703369"/>
                      <c:h val="0.12006625764457009"/>
                    </c:manualLayout>
                  </c15:layout>
                </c:ext>
                <c:ext xmlns:c16="http://schemas.microsoft.com/office/drawing/2014/chart" uri="{C3380CC4-5D6E-409C-BE32-E72D297353CC}">
                  <c16:uniqueId val="{00000002-A8B8-4C7F-8DBA-4A47D3417B06}"/>
                </c:ext>
              </c:extLst>
            </c:dLbl>
            <c:dLbl>
              <c:idx val="1"/>
              <c:layout>
                <c:manualLayout>
                  <c:x val="-7.3497219916361184E-2"/>
                  <c:y val="-1.0240873406193519E-2"/>
                </c:manualLayout>
              </c:layout>
              <c:spPr>
                <a:solidFill>
                  <a:schemeClr val="lt1"/>
                </a:solidFill>
                <a:ln>
                  <a:solidFill>
                    <a:schemeClr val="accent2"/>
                  </a:solidFill>
                </a:ln>
                <a:effectLst/>
              </c:spPr>
              <c:txPr>
                <a:bodyPr rot="0" spcFirstLastPara="1" vertOverflow="clip" horzOverflow="clip" vert="horz" wrap="square" lIns="36576" tIns="18288" rIns="36576" bIns="18288" anchor="ctr" anchorCtr="1">
                  <a:spAutoFit/>
                </a:bodyPr>
                <a:lstStyle/>
                <a:p>
                  <a:pPr>
                    <a:defRPr sz="1400" b="1" i="0" u="none" strike="noStrike" kern="1200" baseline="0">
                      <a:solidFill>
                        <a:schemeClr val="accent2"/>
                      </a:solidFill>
                      <a:latin typeface="+mn-lt"/>
                      <a:ea typeface="+mn-ea"/>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oundRect">
                      <a:avLst/>
                    </a:prstGeom>
                    <a:noFill/>
                    <a:ln>
                      <a:noFill/>
                    </a:ln>
                  </c15:spPr>
                  <c15:layout>
                    <c:manualLayout>
                      <c:w val="0.11599145005139631"/>
                      <c:h val="0.10572903487589916"/>
                    </c:manualLayout>
                  </c15:layout>
                </c:ext>
                <c:ext xmlns:c16="http://schemas.microsoft.com/office/drawing/2014/chart" uri="{C3380CC4-5D6E-409C-BE32-E72D297353CC}">
                  <c16:uniqueId val="{00000004-A8B8-4C7F-8DBA-4A47D3417B06}"/>
                </c:ext>
              </c:extLst>
            </c:dLbl>
            <c:dLbl>
              <c:idx val="2"/>
              <c:layout>
                <c:manualLayout>
                  <c:x val="-4.5100566766857995E-2"/>
                  <c:y val="-0.14132405300547066"/>
                </c:manualLayout>
              </c:layout>
              <c:spPr>
                <a:solidFill>
                  <a:schemeClr val="lt1"/>
                </a:solidFill>
                <a:ln>
                  <a:solidFill>
                    <a:schemeClr val="accent3"/>
                  </a:solidFill>
                </a:ln>
                <a:effectLst/>
              </c:spPr>
              <c:txPr>
                <a:bodyPr rot="0" spcFirstLastPara="1" vertOverflow="clip" horzOverflow="clip" vert="horz" wrap="square" lIns="36576" tIns="18288" rIns="36576" bIns="18288" anchor="ctr" anchorCtr="1">
                  <a:spAutoFit/>
                </a:bodyPr>
                <a:lstStyle/>
                <a:p>
                  <a:pPr>
                    <a:defRPr sz="1400" b="1" i="0" u="none" strike="noStrike" kern="1200" baseline="0">
                      <a:solidFill>
                        <a:schemeClr val="accent3"/>
                      </a:solidFill>
                      <a:latin typeface="+mn-lt"/>
                      <a:ea typeface="+mn-ea"/>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oundRect">
                      <a:avLst/>
                    </a:prstGeom>
                    <a:noFill/>
                    <a:ln>
                      <a:noFill/>
                    </a:ln>
                  </c15:spPr>
                  <c15:layout>
                    <c:manualLayout>
                      <c:w val="0.18260674524199325"/>
                      <c:h val="0.10163268551342175"/>
                    </c:manualLayout>
                  </c15:layout>
                </c:ext>
                <c:ext xmlns:c16="http://schemas.microsoft.com/office/drawing/2014/chart" uri="{C3380CC4-5D6E-409C-BE32-E72D297353CC}">
                  <c16:uniqueId val="{00000006-A8B8-4C7F-8DBA-4A47D3417B06}"/>
                </c:ext>
              </c:extLst>
            </c:dLbl>
            <c:dLbl>
              <c:idx val="3"/>
              <c:layout>
                <c:manualLayout>
                  <c:x val="-8.3519129663844477E-3"/>
                  <c:y val="-0.18126345928962528"/>
                </c:manualLayout>
              </c:layout>
              <c:spPr>
                <a:solidFill>
                  <a:schemeClr val="lt1"/>
                </a:solidFill>
                <a:ln>
                  <a:solidFill>
                    <a:schemeClr val="accent4"/>
                  </a:solidFill>
                </a:ln>
                <a:effectLst/>
              </c:spPr>
              <c:txPr>
                <a:bodyPr rot="0" spcFirstLastPara="1" vertOverflow="clip" horzOverflow="clip" vert="horz" wrap="square" lIns="36576" tIns="18288" rIns="36576" bIns="18288" anchor="ctr" anchorCtr="1">
                  <a:spAutoFit/>
                </a:bodyPr>
                <a:lstStyle/>
                <a:p>
                  <a:pPr>
                    <a:defRPr sz="1400" b="1" i="0" u="none" strike="noStrike" kern="1200" baseline="0">
                      <a:solidFill>
                        <a:schemeClr val="accent4"/>
                      </a:solidFill>
                      <a:latin typeface="+mn-lt"/>
                      <a:ea typeface="+mn-ea"/>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oundRect">
                      <a:avLst/>
                    </a:prstGeom>
                    <a:noFill/>
                    <a:ln>
                      <a:noFill/>
                    </a:ln>
                  </c15:spPr>
                  <c15:layout>
                    <c:manualLayout>
                      <c:w val="0.15534753654101668"/>
                      <c:h val="9.5488161469705637E-2"/>
                    </c:manualLayout>
                  </c15:layout>
                </c:ext>
                <c:ext xmlns:c16="http://schemas.microsoft.com/office/drawing/2014/chart" uri="{C3380CC4-5D6E-409C-BE32-E72D297353CC}">
                  <c16:uniqueId val="{00000008-A8B8-4C7F-8DBA-4A47D3417B06}"/>
                </c:ext>
              </c:extLst>
            </c:dLbl>
            <c:dLbl>
              <c:idx val="4"/>
              <c:layout>
                <c:manualLayout>
                  <c:x val="-2.5612667546610714E-2"/>
                  <c:y val="-0.13517952896175445"/>
                </c:manualLayout>
              </c:layout>
              <c:spPr>
                <a:solidFill>
                  <a:schemeClr val="lt1"/>
                </a:solidFill>
                <a:ln>
                  <a:solidFill>
                    <a:schemeClr val="accent5"/>
                  </a:solidFill>
                </a:ln>
                <a:effectLst/>
              </c:spPr>
              <c:txPr>
                <a:bodyPr rot="0" spcFirstLastPara="1" vertOverflow="clip" horzOverflow="clip" vert="horz" wrap="square" lIns="36576" tIns="18288" rIns="36576" bIns="18288" anchor="ctr" anchorCtr="1">
                  <a:spAutoFit/>
                </a:bodyPr>
                <a:lstStyle/>
                <a:p>
                  <a:pPr>
                    <a:defRPr sz="1400" b="1" i="0" u="none" strike="noStrike" kern="1200" baseline="0">
                      <a:solidFill>
                        <a:schemeClr val="accent5"/>
                      </a:solidFill>
                      <a:latin typeface="+mn-lt"/>
                      <a:ea typeface="+mn-ea"/>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oundRect">
                      <a:avLst/>
                    </a:prstGeom>
                    <a:noFill/>
                    <a:ln>
                      <a:noFill/>
                    </a:ln>
                  </c15:spPr>
                  <c15:layout>
                    <c:manualLayout>
                      <c:w val="0.11957485602410203"/>
                      <c:h val="0.15348456603613528"/>
                    </c:manualLayout>
                  </c15:layout>
                </c:ext>
                <c:ext xmlns:c16="http://schemas.microsoft.com/office/drawing/2014/chart" uri="{C3380CC4-5D6E-409C-BE32-E72D297353CC}">
                  <c16:uniqueId val="{0000000A-A8B8-4C7F-8DBA-4A47D3417B06}"/>
                </c:ext>
              </c:extLst>
            </c:dLbl>
            <c:dLbl>
              <c:idx val="5"/>
              <c:layout>
                <c:manualLayout>
                  <c:x val="-5.400932069611393E-2"/>
                  <c:y val="-0.22325104025501866"/>
                </c:manualLayout>
              </c:layout>
              <c:spPr>
                <a:solidFill>
                  <a:schemeClr val="lt1"/>
                </a:solidFill>
                <a:ln>
                  <a:solidFill>
                    <a:schemeClr val="accent6"/>
                  </a:solidFill>
                </a:ln>
                <a:effectLst/>
              </c:spPr>
              <c:txPr>
                <a:bodyPr rot="0" spcFirstLastPara="1" vertOverflow="clip" horzOverflow="clip" vert="horz" wrap="square" lIns="36576" tIns="18288" rIns="36576" bIns="18288" anchor="ctr" anchorCtr="1">
                  <a:spAutoFit/>
                </a:bodyPr>
                <a:lstStyle/>
                <a:p>
                  <a:pPr>
                    <a:defRPr sz="1400" b="1" i="0" u="none" strike="noStrike" kern="1200" baseline="0">
                      <a:solidFill>
                        <a:schemeClr val="accent6"/>
                      </a:solidFill>
                      <a:latin typeface="+mn-lt"/>
                      <a:ea typeface="+mn-ea"/>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oundRect">
                      <a:avLst/>
                    </a:prstGeom>
                    <a:noFill/>
                    <a:ln>
                      <a:noFill/>
                    </a:ln>
                  </c15:spPr>
                  <c15:layout>
                    <c:manualLayout>
                      <c:w val="7.5785173816716248E-2"/>
                      <c:h val="0.10163268551342175"/>
                    </c:manualLayout>
                  </c15:layout>
                </c:ext>
                <c:ext xmlns:c16="http://schemas.microsoft.com/office/drawing/2014/chart" uri="{C3380CC4-5D6E-409C-BE32-E72D297353CC}">
                  <c16:uniqueId val="{0000000C-A8B8-4C7F-8DBA-4A47D3417B06}"/>
                </c:ext>
              </c:extLst>
            </c:dLbl>
            <c:dLbl>
              <c:idx val="6"/>
              <c:layout>
                <c:manualLayout>
                  <c:x val="0.17483429586164703"/>
                  <c:y val="-6.2469327777780477E-2"/>
                </c:manualLayout>
              </c:layout>
              <c:spPr>
                <a:solidFill>
                  <a:schemeClr val="lt1"/>
                </a:solidFill>
                <a:ln>
                  <a:solidFill>
                    <a:schemeClr val="accent1">
                      <a:lumMod val="60000"/>
                    </a:schemeClr>
                  </a:solidFill>
                </a:ln>
                <a:effectLst/>
              </c:spPr>
              <c:txPr>
                <a:bodyPr rot="0" spcFirstLastPara="1" vertOverflow="clip" horzOverflow="clip" vert="horz" wrap="square" lIns="36576" tIns="18288" rIns="36576" bIns="18288" anchor="ctr" anchorCtr="1">
                  <a:spAutoFit/>
                </a:bodyPr>
                <a:lstStyle/>
                <a:p>
                  <a:pPr>
                    <a:defRPr sz="1400" b="1" i="0" u="none" strike="noStrike" kern="1200" baseline="0">
                      <a:solidFill>
                        <a:schemeClr val="accent1">
                          <a:lumMod val="60000"/>
                        </a:schemeClr>
                      </a:solidFill>
                      <a:latin typeface="+mn-lt"/>
                      <a:ea typeface="+mn-ea"/>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oundRect">
                      <a:avLst/>
                    </a:prstGeom>
                    <a:noFill/>
                    <a:ln>
                      <a:noFill/>
                    </a:ln>
                  </c15:spPr>
                  <c15:layout>
                    <c:manualLayout>
                      <c:w val="6.0340849276071681E-2"/>
                      <c:h val="9.4778718916731675E-2"/>
                    </c:manualLayout>
                  </c15:layout>
                </c:ext>
                <c:ext xmlns:c16="http://schemas.microsoft.com/office/drawing/2014/chart" uri="{C3380CC4-5D6E-409C-BE32-E72D297353CC}">
                  <c16:uniqueId val="{0000000E-A8B8-4C7F-8DBA-4A47D3417B06}"/>
                </c:ext>
              </c:extLst>
            </c:dLbl>
            <c:spPr>
              <a:solidFill>
                <a:prstClr val="white"/>
              </a:solidFill>
              <a:ln>
                <a:solidFill>
                  <a:srgbClr val="ED7D31"/>
                </a:solidFill>
              </a:ln>
              <a:effectLst/>
            </c:spPr>
            <c:txPr>
              <a:bodyPr rot="0" spcFirstLastPara="1" vertOverflow="clip" horzOverflow="clip" vert="horz" wrap="square" lIns="36576" tIns="18288" rIns="36576" bIns="18288" anchor="ctr" anchorCtr="1">
                <a:spAutoFit/>
              </a:bodyPr>
              <a:lstStyle/>
              <a:p>
                <a:pPr>
                  <a:defRPr sz="1400" b="1" i="0" u="none" strike="noStrike" kern="1200" baseline="0">
                    <a:solidFill>
                      <a:schemeClr val="accent2"/>
                    </a:solidFill>
                    <a:latin typeface="+mn-lt"/>
                    <a:ea typeface="+mn-ea"/>
                    <a:cs typeface="+mn-cs"/>
                  </a:defRPr>
                </a:pPr>
                <a:endParaRPr lang="zh-TW"/>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oundRect">
                    <a:avLst/>
                  </a:prstGeom>
                  <a:noFill/>
                  <a:ln>
                    <a:noFill/>
                  </a:ln>
                </c15:spPr>
              </c:ext>
            </c:extLst>
          </c:dLbls>
          <c:cat>
            <c:strRef>
              <c:f>工作表1!$A$2:$A$8</c:f>
              <c:strCache>
                <c:ptCount val="7"/>
                <c:pt idx="0">
                  <c:v>未依規定讓車</c:v>
                </c:pt>
                <c:pt idx="1">
                  <c:v>轉彎(向)不當</c:v>
                </c:pt>
                <c:pt idx="2">
                  <c:v>未保持安全距離、間隔</c:v>
                </c:pt>
                <c:pt idx="3">
                  <c:v>違反號誌、標誌管制</c:v>
                </c:pt>
                <c:pt idx="4">
                  <c:v>起步時未注意其他車(人)安全</c:v>
                </c:pt>
                <c:pt idx="5">
                  <c:v>酒後駕車</c:v>
                </c:pt>
                <c:pt idx="6">
                  <c:v>其他</c:v>
                </c:pt>
              </c:strCache>
            </c:strRef>
          </c:cat>
          <c:val>
            <c:numRef>
              <c:f>工作表1!$C$2:$C$8</c:f>
              <c:numCache>
                <c:formatCode>General</c:formatCode>
                <c:ptCount val="7"/>
                <c:pt idx="0">
                  <c:v>16.754405461184316</c:v>
                </c:pt>
                <c:pt idx="1">
                  <c:v>9.8282267026512145</c:v>
                </c:pt>
                <c:pt idx="2">
                  <c:v>9.0026988410858859</c:v>
                </c:pt>
                <c:pt idx="3">
                  <c:v>8.9671376408953805</c:v>
                </c:pt>
                <c:pt idx="4">
                  <c:v>2.4594380060327037</c:v>
                </c:pt>
                <c:pt idx="5">
                  <c:v>2.3292586124781711</c:v>
                </c:pt>
                <c:pt idx="6">
                  <c:v>50.658834735672329</c:v>
                </c:pt>
              </c:numCache>
            </c:numRef>
          </c:val>
          <c:extLst>
            <c:ext xmlns:c16="http://schemas.microsoft.com/office/drawing/2014/chart" uri="{C3380CC4-5D6E-409C-BE32-E72D297353CC}">
              <c16:uniqueId val="{0000000F-A8B8-4C7F-8DBA-4A47D3417B06}"/>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TW" altLang="en-US" sz="2400" dirty="0">
                <a:latin typeface="+mj-ea"/>
                <a:ea typeface="+mj-ea"/>
              </a:rPr>
              <a:t>平均每台汽車享有道路面積</a:t>
            </a:r>
            <a:r>
              <a:rPr lang="en-US" altLang="zh-TW" sz="1000" b="0" i="0" u="none" strike="noStrike" baseline="0" dirty="0">
                <a:effectLst/>
                <a:latin typeface="+mj-ea"/>
                <a:ea typeface="+mj-ea"/>
              </a:rPr>
              <a:t>(</a:t>
            </a:r>
            <a:r>
              <a:rPr lang="zh-TW" altLang="en-US" sz="1000" b="0" i="0" u="none" strike="noStrike" baseline="0" dirty="0">
                <a:effectLst/>
                <a:latin typeface="+mj-ea"/>
                <a:ea typeface="+mj-ea"/>
              </a:rPr>
              <a:t>千平方公尺／輛</a:t>
            </a:r>
            <a:r>
              <a:rPr lang="en-US" altLang="zh-TW" sz="1000" b="0" i="0" u="none" strike="noStrike" baseline="0" dirty="0">
                <a:effectLst/>
                <a:latin typeface="+mj-ea"/>
                <a:ea typeface="+mj-ea"/>
              </a:rPr>
              <a:t>)</a:t>
            </a:r>
            <a:endParaRPr lang="zh-TW" altLang="en-US" sz="1000" dirty="0">
              <a:latin typeface="+mj-ea"/>
              <a:ea typeface="+mj-ea"/>
            </a:endParaRPr>
          </a:p>
        </c:rich>
      </c:tx>
      <c:layout>
        <c:manualLayout>
          <c:xMode val="edge"/>
          <c:yMode val="edge"/>
          <c:x val="0.24103219111416749"/>
          <c:y val="1.273566197614353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工作表1!$A$2</c:f>
              <c:strCache>
                <c:ptCount val="1"/>
                <c:pt idx="0">
                  <c:v>平均每台汽車享有道路面積</c:v>
                </c:pt>
              </c:strCache>
            </c:strRef>
          </c:tx>
          <c:spPr>
            <a:solidFill>
              <a:schemeClr val="accent1"/>
            </a:solidFill>
            <a:ln>
              <a:noFill/>
            </a:ln>
            <a:effectLst/>
          </c:spPr>
          <c:invertIfNegative val="0"/>
          <c:cat>
            <c:strRef>
              <c:f>工作表1!$B$1:$H$1</c:f>
              <c:strCache>
                <c:ptCount val="7"/>
                <c:pt idx="0">
                  <c:v>新北市</c:v>
                </c:pt>
                <c:pt idx="1">
                  <c:v>台北市</c:v>
                </c:pt>
                <c:pt idx="2">
                  <c:v>桃園市</c:v>
                </c:pt>
                <c:pt idx="3">
                  <c:v>台中市</c:v>
                </c:pt>
                <c:pt idx="4">
                  <c:v>台南市</c:v>
                </c:pt>
                <c:pt idx="5">
                  <c:v>高雄市</c:v>
                </c:pt>
                <c:pt idx="6">
                  <c:v>新竹市</c:v>
                </c:pt>
              </c:strCache>
            </c:strRef>
          </c:cat>
          <c:val>
            <c:numRef>
              <c:f>工作表1!$B$2:$H$2</c:f>
              <c:numCache>
                <c:formatCode>General</c:formatCode>
                <c:ptCount val="7"/>
                <c:pt idx="0">
                  <c:v>0.04</c:v>
                </c:pt>
                <c:pt idx="1">
                  <c:v>0.03</c:v>
                </c:pt>
                <c:pt idx="2">
                  <c:v>0.05</c:v>
                </c:pt>
                <c:pt idx="3">
                  <c:v>0.06</c:v>
                </c:pt>
                <c:pt idx="4">
                  <c:v>0.09</c:v>
                </c:pt>
                <c:pt idx="5">
                  <c:v>0.06</c:v>
                </c:pt>
                <c:pt idx="6">
                  <c:v>0.04</c:v>
                </c:pt>
              </c:numCache>
            </c:numRef>
          </c:val>
          <c:extLst>
            <c:ext xmlns:c16="http://schemas.microsoft.com/office/drawing/2014/chart" uri="{C3380CC4-5D6E-409C-BE32-E72D297353CC}">
              <c16:uniqueId val="{00000000-C9F5-4852-A7AB-1338F7ABD57A}"/>
            </c:ext>
          </c:extLst>
        </c:ser>
        <c:dLbls>
          <c:showLegendKey val="0"/>
          <c:showVal val="0"/>
          <c:showCatName val="0"/>
          <c:showSerName val="0"/>
          <c:showPercent val="0"/>
          <c:showBubbleSize val="0"/>
        </c:dLbls>
        <c:gapWidth val="219"/>
        <c:overlap val="-27"/>
        <c:axId val="600111360"/>
        <c:axId val="600113328"/>
      </c:barChart>
      <c:catAx>
        <c:axId val="600111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crossAx val="600113328"/>
        <c:crosses val="autoZero"/>
        <c:auto val="1"/>
        <c:lblAlgn val="ctr"/>
        <c:lblOffset val="100"/>
        <c:noMultiLvlLbl val="0"/>
      </c:catAx>
      <c:valAx>
        <c:axId val="600113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crossAx val="600111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2817124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4026808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2126773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120921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1376314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357591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4031982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30472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12827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261565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3262213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EFE9DD"/>
            </a:gs>
            <a:gs pos="100000">
              <a:srgbClr val="E8E0CF"/>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958E4B-4EB7-4689-B51E-A18B0B9EC117}" type="datetimeFigureOut">
              <a:rPr lang="zh-TW" altLang="en-US" smtClean="0"/>
              <a:t>2017/11/25</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2022126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橢圓 21"/>
          <p:cNvSpPr/>
          <p:nvPr/>
        </p:nvSpPr>
        <p:spPr>
          <a:xfrm>
            <a:off x="4221585" y="5670165"/>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p:cNvSpPr/>
          <p:nvPr/>
        </p:nvSpPr>
        <p:spPr>
          <a:xfrm>
            <a:off x="8086549" y="5810401"/>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p:nvSpPr>
        <p:spPr>
          <a:xfrm>
            <a:off x="4027055" y="2792297"/>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p:cNvSpPr txBox="1"/>
          <p:nvPr/>
        </p:nvSpPr>
        <p:spPr>
          <a:xfrm>
            <a:off x="4221585" y="4519154"/>
            <a:ext cx="3416320" cy="523220"/>
          </a:xfrm>
          <a:prstGeom prst="rect">
            <a:avLst/>
          </a:prstGeom>
          <a:noFill/>
        </p:spPr>
        <p:txBody>
          <a:bodyPr wrap="none" rtlCol="0">
            <a:spAutoFit/>
          </a:bodyPr>
          <a:lstStyle/>
          <a:p>
            <a:r>
              <a:rPr lang="zh-TW" altLang="zh-TW" sz="2800" dirty="0"/>
              <a:t>市民安全與便民</a:t>
            </a:r>
            <a:r>
              <a:rPr lang="zh-TW" altLang="zh-TW" sz="2800" dirty="0" smtClean="0"/>
              <a:t>服務</a:t>
            </a:r>
            <a:endParaRPr lang="zh-TW" altLang="zh-TW" sz="2800" dirty="0"/>
          </a:p>
        </p:txBody>
      </p:sp>
      <p:sp>
        <p:nvSpPr>
          <p:cNvPr id="4" name="文字方塊 3"/>
          <p:cNvSpPr txBox="1"/>
          <p:nvPr/>
        </p:nvSpPr>
        <p:spPr>
          <a:xfrm>
            <a:off x="2144093" y="5119439"/>
            <a:ext cx="7571303" cy="584775"/>
          </a:xfrm>
          <a:prstGeom prst="rect">
            <a:avLst/>
          </a:prstGeom>
          <a:noFill/>
        </p:spPr>
        <p:txBody>
          <a:bodyPr wrap="none" rtlCol="0">
            <a:spAutoFit/>
          </a:bodyPr>
          <a:lstStyle/>
          <a:p>
            <a:r>
              <a:rPr lang="zh-TW" altLang="zh-TW" sz="3200" dirty="0"/>
              <a:t>新竹市機車左轉安全因素分析與改善</a:t>
            </a:r>
            <a:r>
              <a:rPr lang="zh-TW" altLang="zh-TW" sz="3200" dirty="0" smtClean="0"/>
              <a:t>方案</a:t>
            </a:r>
            <a:endParaRPr lang="zh-TW" altLang="zh-TW" sz="3200" dirty="0"/>
          </a:p>
        </p:txBody>
      </p:sp>
      <p:sp>
        <p:nvSpPr>
          <p:cNvPr id="5" name="文字方塊 4"/>
          <p:cNvSpPr txBox="1"/>
          <p:nvPr/>
        </p:nvSpPr>
        <p:spPr>
          <a:xfrm>
            <a:off x="5260330" y="5845931"/>
            <a:ext cx="1338828" cy="369332"/>
          </a:xfrm>
          <a:prstGeom prst="rect">
            <a:avLst/>
          </a:prstGeom>
          <a:noFill/>
        </p:spPr>
        <p:txBody>
          <a:bodyPr wrap="none" rtlCol="0">
            <a:spAutoFit/>
          </a:bodyPr>
          <a:lstStyle/>
          <a:p>
            <a:r>
              <a:rPr lang="zh-TW" altLang="zh-TW" dirty="0"/>
              <a:t>港明南霸</a:t>
            </a:r>
            <a:r>
              <a:rPr lang="zh-TW" altLang="zh-TW" dirty="0" smtClean="0"/>
              <a:t>天</a:t>
            </a:r>
            <a:endParaRPr lang="zh-TW" altLang="zh-TW" dirty="0"/>
          </a:p>
        </p:txBody>
      </p:sp>
      <p:sp>
        <p:nvSpPr>
          <p:cNvPr id="6" name="橢圓 5"/>
          <p:cNvSpPr/>
          <p:nvPr/>
        </p:nvSpPr>
        <p:spPr>
          <a:xfrm>
            <a:off x="-443346" y="-323273"/>
            <a:ext cx="1958109" cy="1958109"/>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835891" y="2181069"/>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2715491" y="93006"/>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124691" y="4578664"/>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2355198" y="3852172"/>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p:nvPr/>
        </p:nvSpPr>
        <p:spPr>
          <a:xfrm>
            <a:off x="7962463" y="-748747"/>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9481770" y="922356"/>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p:cNvSpPr/>
          <p:nvPr/>
        </p:nvSpPr>
        <p:spPr>
          <a:xfrm>
            <a:off x="8086549" y="3060113"/>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p:cNvSpPr/>
          <p:nvPr/>
        </p:nvSpPr>
        <p:spPr>
          <a:xfrm>
            <a:off x="10161136" y="4373745"/>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p:cNvSpPr/>
          <p:nvPr/>
        </p:nvSpPr>
        <p:spPr>
          <a:xfrm>
            <a:off x="11227936" y="-203194"/>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p:cNvSpPr/>
          <p:nvPr/>
        </p:nvSpPr>
        <p:spPr>
          <a:xfrm>
            <a:off x="1296119" y="6373176"/>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p:cNvSpPr/>
          <p:nvPr/>
        </p:nvSpPr>
        <p:spPr>
          <a:xfrm>
            <a:off x="10907764" y="2346803"/>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p:nvSpPr>
        <p:spPr>
          <a:xfrm>
            <a:off x="11418113" y="6030597"/>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2485" y="-157018"/>
            <a:ext cx="6614521" cy="4676172"/>
          </a:xfrm>
          <a:prstGeom prst="rect">
            <a:avLst/>
          </a:prstGeom>
        </p:spPr>
      </p:pic>
    </p:spTree>
    <p:extLst>
      <p:ext uri="{BB962C8B-B14F-4D97-AF65-F5344CB8AC3E}">
        <p14:creationId xmlns:p14="http://schemas.microsoft.com/office/powerpoint/2010/main" val="22934023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2760311" y="766618"/>
            <a:ext cx="9431689" cy="4647426"/>
          </a:xfrm>
          <a:prstGeom prst="rect">
            <a:avLst/>
          </a:prstGeom>
          <a:noFill/>
        </p:spPr>
        <p:txBody>
          <a:bodyPr wrap="square" rtlCol="0">
            <a:spAutoFit/>
          </a:bodyPr>
          <a:lstStyle/>
          <a:p>
            <a:r>
              <a:rPr lang="zh-TW" altLang="en-US" sz="4000" dirty="0" smtClean="0">
                <a:cs typeface="+mn-ea"/>
                <a:sym typeface="+mn-lt"/>
              </a:rPr>
              <a:t>道路</a:t>
            </a:r>
            <a:r>
              <a:rPr lang="zh-TW" altLang="en-US" sz="4000" dirty="0">
                <a:cs typeface="+mn-ea"/>
                <a:sym typeface="+mn-lt"/>
              </a:rPr>
              <a:t>交通安全規則第 </a:t>
            </a:r>
            <a:r>
              <a:rPr lang="en-US" altLang="zh-TW" sz="4000" dirty="0">
                <a:cs typeface="+mn-ea"/>
                <a:sym typeface="+mn-lt"/>
              </a:rPr>
              <a:t>99 </a:t>
            </a:r>
            <a:r>
              <a:rPr lang="zh-TW" altLang="en-US" sz="4000" dirty="0" smtClean="0">
                <a:cs typeface="+mn-ea"/>
                <a:sym typeface="+mn-lt"/>
              </a:rPr>
              <a:t>條</a:t>
            </a:r>
            <a:endParaRPr lang="en-US" altLang="zh-TW" sz="4000" dirty="0" smtClean="0">
              <a:cs typeface="+mn-ea"/>
              <a:sym typeface="+mn-lt"/>
            </a:endParaRPr>
          </a:p>
          <a:p>
            <a:endParaRPr lang="en-US" altLang="zh-TW" sz="4000" dirty="0" smtClean="0">
              <a:cs typeface="+mn-ea"/>
              <a:sym typeface="+mn-lt"/>
            </a:endParaRPr>
          </a:p>
          <a:p>
            <a:r>
              <a:rPr lang="zh-TW" altLang="zh-TW" sz="2700" dirty="0">
                <a:cs typeface="+mn-ea"/>
                <a:sym typeface="+mn-lt"/>
              </a:rPr>
              <a:t>機器腳踏車行駛至交岔路口，其轉彎，應依標誌或標線之規定行駛；無標誌或標線者，應依第一百零二條及下列規定行駛：</a:t>
            </a:r>
          </a:p>
          <a:p>
            <a:r>
              <a:rPr lang="zh-TW" altLang="zh-TW" sz="2700" dirty="0">
                <a:cs typeface="+mn-ea"/>
                <a:sym typeface="+mn-lt"/>
              </a:rPr>
              <a:t>　一、內側車道設有禁行機車標誌或標線者，應依兩段方</a:t>
            </a:r>
          </a:p>
          <a:p>
            <a:r>
              <a:rPr lang="zh-TW" altLang="zh-TW" sz="2700" dirty="0">
                <a:cs typeface="+mn-ea"/>
                <a:sym typeface="+mn-lt"/>
              </a:rPr>
              <a:t>　　　式進行左轉，不得由內側或其他車道左轉。</a:t>
            </a:r>
          </a:p>
          <a:p>
            <a:r>
              <a:rPr lang="zh-TW" altLang="zh-TW" sz="2700" dirty="0">
                <a:cs typeface="+mn-ea"/>
                <a:sym typeface="+mn-lt"/>
              </a:rPr>
              <a:t>　二、在三快車道以上單行道道路，行駛於右側車道或慢</a:t>
            </a:r>
          </a:p>
          <a:p>
            <a:r>
              <a:rPr lang="zh-TW" altLang="zh-TW" sz="2700" dirty="0">
                <a:cs typeface="+mn-ea"/>
                <a:sym typeface="+mn-lt"/>
              </a:rPr>
              <a:t>　　　車道者，應以兩段方式進行左轉彎；行駛於左側車</a:t>
            </a:r>
          </a:p>
          <a:p>
            <a:r>
              <a:rPr lang="zh-TW" altLang="zh-TW" sz="2700" dirty="0">
                <a:cs typeface="+mn-ea"/>
                <a:sym typeface="+mn-lt"/>
              </a:rPr>
              <a:t>　　　道或慢車道者，應以兩段方式進行右轉彎</a:t>
            </a:r>
            <a:r>
              <a:rPr lang="zh-TW" altLang="zh-TW" sz="2700" dirty="0" smtClean="0">
                <a:cs typeface="+mn-ea"/>
                <a:sym typeface="+mn-lt"/>
              </a:rPr>
              <a:t>。</a:t>
            </a:r>
            <a:endParaRPr lang="zh-TW" altLang="en-US" sz="2700" dirty="0">
              <a:cs typeface="+mn-ea"/>
              <a:sym typeface="+mn-lt"/>
            </a:endParaRPr>
          </a:p>
        </p:txBody>
      </p:sp>
    </p:spTree>
    <p:extLst>
      <p:ext uri="{BB962C8B-B14F-4D97-AF65-F5344CB8AC3E}">
        <p14:creationId xmlns:p14="http://schemas.microsoft.com/office/powerpoint/2010/main" val="14711029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2700955" y="184727"/>
            <a:ext cx="9431689" cy="2062103"/>
          </a:xfrm>
          <a:prstGeom prst="rect">
            <a:avLst/>
          </a:prstGeom>
          <a:noFill/>
        </p:spPr>
        <p:txBody>
          <a:bodyPr wrap="square" rtlCol="0">
            <a:spAutoFit/>
          </a:bodyPr>
          <a:lstStyle/>
          <a:p>
            <a:pPr algn="just"/>
            <a:r>
              <a:rPr lang="zh-TW" altLang="en-US" sz="3200" dirty="0" smtClean="0">
                <a:cs typeface="+mn-ea"/>
                <a:sym typeface="+mn-lt"/>
              </a:rPr>
              <a:t>新竹市</a:t>
            </a:r>
            <a:r>
              <a:rPr lang="zh-TW" altLang="en-US" sz="3200" dirty="0">
                <a:cs typeface="+mn-ea"/>
                <a:sym typeface="+mn-lt"/>
              </a:rPr>
              <a:t>的先天條件</a:t>
            </a:r>
            <a:r>
              <a:rPr lang="zh-TW" altLang="en-US" sz="3200" dirty="0" smtClean="0">
                <a:cs typeface="+mn-ea"/>
                <a:sym typeface="+mn-lt"/>
              </a:rPr>
              <a:t>不良，</a:t>
            </a:r>
            <a:r>
              <a:rPr lang="zh-TW" altLang="en-US" sz="3200" dirty="0">
                <a:cs typeface="+mn-ea"/>
                <a:sym typeface="+mn-lt"/>
              </a:rPr>
              <a:t>汽車享有道路面積僅次於台北</a:t>
            </a:r>
            <a:r>
              <a:rPr lang="en-US" altLang="zh-TW" sz="3200" dirty="0">
                <a:cs typeface="+mn-ea"/>
                <a:sym typeface="+mn-lt"/>
              </a:rPr>
              <a:t>(</a:t>
            </a:r>
            <a:r>
              <a:rPr lang="zh-TW" altLang="en-US" sz="3200" dirty="0">
                <a:cs typeface="+mn-ea"/>
                <a:sym typeface="+mn-lt"/>
              </a:rPr>
              <a:t>排名全國第二</a:t>
            </a:r>
            <a:r>
              <a:rPr lang="en-US" altLang="zh-TW" sz="3200" dirty="0">
                <a:cs typeface="+mn-ea"/>
                <a:sym typeface="+mn-lt"/>
              </a:rPr>
              <a:t>)</a:t>
            </a:r>
            <a:r>
              <a:rPr lang="zh-TW" altLang="en-US" sz="3200" dirty="0">
                <a:cs typeface="+mn-ea"/>
                <a:sym typeface="+mn-lt"/>
              </a:rPr>
              <a:t>，加上有竹科，通勤族多，往竹科的交通要道每逢上下班時段車流量不一般，危險性</a:t>
            </a:r>
            <a:r>
              <a:rPr lang="zh-TW" altLang="en-US" sz="3200" dirty="0" smtClean="0">
                <a:cs typeface="+mn-ea"/>
                <a:sym typeface="+mn-lt"/>
              </a:rPr>
              <a:t>大增</a:t>
            </a:r>
            <a:endParaRPr lang="zh-TW" altLang="en-US" sz="3200" dirty="0">
              <a:cs typeface="+mn-ea"/>
              <a:sym typeface="+mn-lt"/>
            </a:endParaRPr>
          </a:p>
        </p:txBody>
      </p:sp>
      <p:graphicFrame>
        <p:nvGraphicFramePr>
          <p:cNvPr id="10" name="圖表 9"/>
          <p:cNvGraphicFramePr>
            <a:graphicFrameLocks/>
          </p:cNvGraphicFramePr>
          <p:nvPr>
            <p:extLst>
              <p:ext uri="{D42A27DB-BD31-4B8C-83A1-F6EECF244321}">
                <p14:modId xmlns:p14="http://schemas.microsoft.com/office/powerpoint/2010/main" val="2058551842"/>
              </p:ext>
            </p:extLst>
          </p:nvPr>
        </p:nvGraphicFramePr>
        <p:xfrm>
          <a:off x="3209244" y="2142004"/>
          <a:ext cx="8447047" cy="4678543"/>
        </p:xfrm>
        <a:graphic>
          <a:graphicData uri="http://schemas.openxmlformats.org/drawingml/2006/chart">
            <c:chart xmlns:c="http://schemas.openxmlformats.org/drawingml/2006/chart" xmlns:r="http://schemas.openxmlformats.org/officeDocument/2006/relationships" r:id="rId3"/>
          </a:graphicData>
        </a:graphic>
      </p:graphicFrame>
      <p:sp>
        <p:nvSpPr>
          <p:cNvPr id="11" name="文字方塊 10"/>
          <p:cNvSpPr txBox="1"/>
          <p:nvPr/>
        </p:nvSpPr>
        <p:spPr>
          <a:xfrm>
            <a:off x="10857495" y="6750278"/>
            <a:ext cx="1547218" cy="215444"/>
          </a:xfrm>
          <a:prstGeom prst="rect">
            <a:avLst/>
          </a:prstGeom>
          <a:noFill/>
        </p:spPr>
        <p:txBody>
          <a:bodyPr wrap="none" rtlCol="0">
            <a:spAutoFit/>
          </a:bodyPr>
          <a:lstStyle/>
          <a:p>
            <a:pPr algn="r"/>
            <a:r>
              <a:rPr lang="zh-TW" altLang="en-US" sz="800" dirty="0" smtClean="0"/>
              <a:t>資料來源</a:t>
            </a:r>
            <a:r>
              <a:rPr lang="en-US" altLang="zh-TW" sz="800" dirty="0" smtClean="0"/>
              <a:t>:</a:t>
            </a:r>
            <a:r>
              <a:rPr lang="zh-TW" altLang="en-US" sz="800" dirty="0" smtClean="0"/>
              <a:t>中華民國統計資料網</a:t>
            </a:r>
            <a:endParaRPr lang="en-US" altLang="zh-TW" sz="800" dirty="0" smtClean="0"/>
          </a:p>
        </p:txBody>
      </p:sp>
    </p:spTree>
    <p:extLst>
      <p:ext uri="{BB962C8B-B14F-4D97-AF65-F5344CB8AC3E}">
        <p14:creationId xmlns:p14="http://schemas.microsoft.com/office/powerpoint/2010/main" val="24059922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pic>
        <p:nvPicPr>
          <p:cNvPr id="10" name="圖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51699" y="303867"/>
            <a:ext cx="5587137" cy="3072636"/>
          </a:xfrm>
          <a:prstGeom prst="rect">
            <a:avLst/>
          </a:prstGeom>
        </p:spPr>
      </p:pic>
      <p:pic>
        <p:nvPicPr>
          <p:cNvPr id="11" name="圖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6477" y="3459018"/>
            <a:ext cx="5752689" cy="3253008"/>
          </a:xfrm>
          <a:prstGeom prst="rect">
            <a:avLst/>
          </a:prstGeom>
        </p:spPr>
      </p:pic>
      <p:sp>
        <p:nvSpPr>
          <p:cNvPr id="12" name="文字方塊 11"/>
          <p:cNvSpPr txBox="1"/>
          <p:nvPr/>
        </p:nvSpPr>
        <p:spPr>
          <a:xfrm>
            <a:off x="8535262" y="1455122"/>
            <a:ext cx="3006970" cy="923330"/>
          </a:xfrm>
          <a:prstGeom prst="rect">
            <a:avLst/>
          </a:prstGeom>
          <a:noFill/>
        </p:spPr>
        <p:txBody>
          <a:bodyPr wrap="square" rtlCol="0">
            <a:spAutoFit/>
          </a:bodyPr>
          <a:lstStyle/>
          <a:p>
            <a:r>
              <a:rPr lang="en-US" altLang="zh-TW" dirty="0">
                <a:cs typeface="+mn-ea"/>
                <a:sym typeface="+mn-lt"/>
              </a:rPr>
              <a:t>←</a:t>
            </a:r>
            <a:r>
              <a:rPr lang="zh-TW" altLang="en-US" dirty="0" smtClean="0">
                <a:cs typeface="+mn-ea"/>
                <a:sym typeface="+mn-lt"/>
              </a:rPr>
              <a:t>竹科 園區一路</a:t>
            </a:r>
            <a:endParaRPr lang="en-US" altLang="zh-TW" dirty="0" smtClean="0">
              <a:cs typeface="+mn-ea"/>
              <a:sym typeface="+mn-lt"/>
            </a:endParaRPr>
          </a:p>
          <a:p>
            <a:endParaRPr lang="en-US" altLang="zh-TW" dirty="0">
              <a:cs typeface="+mn-ea"/>
              <a:sym typeface="+mn-lt"/>
            </a:endParaRPr>
          </a:p>
          <a:p>
            <a:r>
              <a:rPr lang="zh-TW" altLang="en-US" dirty="0">
                <a:cs typeface="+mn-ea"/>
                <a:sym typeface="+mn-lt"/>
              </a:rPr>
              <a:t>平日</a:t>
            </a:r>
            <a:r>
              <a:rPr lang="zh-TW" altLang="en-US" b="1" u="sng" dirty="0">
                <a:effectLst>
                  <a:outerShdw blurRad="38100" dist="38100" dir="2700000" algn="tl">
                    <a:srgbClr val="000000">
                      <a:alpha val="43137"/>
                    </a:srgbClr>
                  </a:outerShdw>
                </a:effectLst>
                <a:cs typeface="+mn-ea"/>
                <a:sym typeface="+mn-lt"/>
              </a:rPr>
              <a:t>上班</a:t>
            </a:r>
            <a:r>
              <a:rPr lang="zh-TW" altLang="en-US" dirty="0">
                <a:cs typeface="+mn-ea"/>
                <a:sym typeface="+mn-lt"/>
              </a:rPr>
              <a:t>時間</a:t>
            </a:r>
            <a:r>
              <a:rPr lang="en-US" altLang="zh-TW" dirty="0">
                <a:cs typeface="+mn-ea"/>
                <a:sym typeface="+mn-lt"/>
              </a:rPr>
              <a:t>(</a:t>
            </a:r>
            <a:r>
              <a:rPr lang="zh-TW" altLang="en-US" dirty="0">
                <a:cs typeface="+mn-ea"/>
                <a:sym typeface="+mn-lt"/>
              </a:rPr>
              <a:t>約</a:t>
            </a:r>
            <a:r>
              <a:rPr lang="en-US" altLang="zh-TW" dirty="0">
                <a:cs typeface="+mn-ea"/>
                <a:sym typeface="+mn-lt"/>
              </a:rPr>
              <a:t>8a.m.)</a:t>
            </a:r>
            <a:r>
              <a:rPr lang="zh-TW" altLang="en-US" dirty="0" smtClean="0">
                <a:cs typeface="+mn-ea"/>
                <a:sym typeface="+mn-lt"/>
              </a:rPr>
              <a:t>路況</a:t>
            </a:r>
            <a:endParaRPr lang="zh-TW" altLang="en-US" dirty="0">
              <a:cs typeface="+mn-ea"/>
              <a:sym typeface="+mn-lt"/>
            </a:endParaRPr>
          </a:p>
        </p:txBody>
      </p:sp>
      <p:sp>
        <p:nvSpPr>
          <p:cNvPr id="13" name="文字方塊 12"/>
          <p:cNvSpPr txBox="1"/>
          <p:nvPr/>
        </p:nvSpPr>
        <p:spPr>
          <a:xfrm>
            <a:off x="2544762" y="4817848"/>
            <a:ext cx="3557384" cy="923330"/>
          </a:xfrm>
          <a:prstGeom prst="rect">
            <a:avLst/>
          </a:prstGeom>
          <a:noFill/>
        </p:spPr>
        <p:txBody>
          <a:bodyPr wrap="none" rtlCol="0">
            <a:spAutoFit/>
          </a:bodyPr>
          <a:lstStyle/>
          <a:p>
            <a:r>
              <a:rPr lang="zh-TW" altLang="en-US" dirty="0" smtClean="0">
                <a:cs typeface="+mn-ea"/>
                <a:sym typeface="+mn-lt"/>
              </a:rPr>
              <a:t>東區 竹科聯外道路</a:t>
            </a:r>
            <a:r>
              <a:rPr lang="en-US" altLang="zh-TW" dirty="0" smtClean="0">
                <a:cs typeface="+mn-ea"/>
                <a:sym typeface="+mn-lt"/>
              </a:rPr>
              <a:t>-</a:t>
            </a:r>
            <a:r>
              <a:rPr lang="zh-TW" altLang="en-US" dirty="0" smtClean="0">
                <a:cs typeface="+mn-ea"/>
                <a:sym typeface="+mn-lt"/>
              </a:rPr>
              <a:t>寶山路路段→</a:t>
            </a:r>
            <a:endParaRPr lang="en-US" altLang="zh-TW" dirty="0" smtClean="0">
              <a:cs typeface="+mn-ea"/>
              <a:sym typeface="+mn-lt"/>
            </a:endParaRPr>
          </a:p>
          <a:p>
            <a:endParaRPr lang="en-US" altLang="zh-TW" dirty="0">
              <a:cs typeface="+mn-ea"/>
              <a:sym typeface="+mn-lt"/>
            </a:endParaRPr>
          </a:p>
          <a:p>
            <a:r>
              <a:rPr lang="zh-TW" altLang="en-US" dirty="0" smtClean="0">
                <a:cs typeface="+mn-ea"/>
                <a:sym typeface="+mn-lt"/>
              </a:rPr>
              <a:t>平日</a:t>
            </a:r>
            <a:r>
              <a:rPr lang="zh-TW" altLang="en-US" b="1" u="sng" dirty="0" smtClean="0">
                <a:effectLst>
                  <a:outerShdw blurRad="38100" dist="38100" dir="2700000" algn="tl">
                    <a:srgbClr val="000000">
                      <a:alpha val="43137"/>
                    </a:srgbClr>
                  </a:outerShdw>
                </a:effectLst>
                <a:cs typeface="+mn-ea"/>
                <a:sym typeface="+mn-lt"/>
              </a:rPr>
              <a:t>下班</a:t>
            </a:r>
            <a:r>
              <a:rPr lang="zh-TW" altLang="en-US" dirty="0" smtClean="0">
                <a:cs typeface="+mn-ea"/>
                <a:sym typeface="+mn-lt"/>
              </a:rPr>
              <a:t>時間</a:t>
            </a:r>
            <a:r>
              <a:rPr lang="en-US" altLang="zh-TW" dirty="0" smtClean="0">
                <a:cs typeface="+mn-ea"/>
                <a:sym typeface="+mn-lt"/>
              </a:rPr>
              <a:t>(</a:t>
            </a:r>
            <a:r>
              <a:rPr lang="zh-TW" altLang="en-US" dirty="0" smtClean="0">
                <a:cs typeface="+mn-ea"/>
                <a:sym typeface="+mn-lt"/>
              </a:rPr>
              <a:t>約</a:t>
            </a:r>
            <a:r>
              <a:rPr lang="en-US" altLang="zh-TW" dirty="0" smtClean="0">
                <a:cs typeface="+mn-ea"/>
                <a:sym typeface="+mn-lt"/>
              </a:rPr>
              <a:t>6p.m.)</a:t>
            </a:r>
            <a:r>
              <a:rPr lang="zh-TW" altLang="en-US" dirty="0" smtClean="0">
                <a:cs typeface="+mn-ea"/>
                <a:sym typeface="+mn-lt"/>
              </a:rPr>
              <a:t>路況</a:t>
            </a:r>
            <a:endParaRPr lang="zh-TW" altLang="en-US" dirty="0">
              <a:cs typeface="+mn-ea"/>
              <a:sym typeface="+mn-lt"/>
            </a:endParaRPr>
          </a:p>
        </p:txBody>
      </p:sp>
    </p:spTree>
    <p:extLst>
      <p:ext uri="{BB962C8B-B14F-4D97-AF65-F5344CB8AC3E}">
        <p14:creationId xmlns:p14="http://schemas.microsoft.com/office/powerpoint/2010/main" val="29986802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2" name="文字方塊 1"/>
          <p:cNvSpPr txBox="1"/>
          <p:nvPr/>
        </p:nvSpPr>
        <p:spPr>
          <a:xfrm>
            <a:off x="2225963" y="5816600"/>
            <a:ext cx="184731" cy="369332"/>
          </a:xfrm>
          <a:prstGeom prst="rect">
            <a:avLst/>
          </a:prstGeom>
          <a:noFill/>
        </p:spPr>
        <p:txBody>
          <a:bodyPr wrap="none" rtlCol="0">
            <a:spAutoFit/>
          </a:bodyPr>
          <a:lstStyle/>
          <a:p>
            <a:endParaRPr lang="zh-TW" altLang="en-US" dirty="0"/>
          </a:p>
        </p:txBody>
      </p:sp>
      <p:pic>
        <p:nvPicPr>
          <p:cNvPr id="1033" name="Picture 9" descr="不少機車騎士為貪快，左轉時常未依規定「兩段式左轉」，直接將機車停在車水馬龍的大路口與左轉汽車爭道，很容易被後面車輛追撞，險象環生。（記者王駿杰翻攝）"/>
          <p:cNvPicPr>
            <a:picLocks noChangeAspect="1" noChangeArrowheads="1"/>
          </p:cNvPicPr>
          <p:nvPr/>
        </p:nvPicPr>
        <p:blipFill rotWithShape="1">
          <a:blip r:embed="rId3">
            <a:extLst>
              <a:ext uri="{28A0092B-C50C-407E-A947-70E740481C1C}">
                <a14:useLocalDpi xmlns:a14="http://schemas.microsoft.com/office/drawing/2010/main" val="0"/>
              </a:ext>
            </a:extLst>
          </a:blip>
          <a:srcRect b="13953"/>
          <a:stretch/>
        </p:blipFill>
        <p:spPr bwMode="auto">
          <a:xfrm>
            <a:off x="4405746" y="3095914"/>
            <a:ext cx="5541298" cy="3535795"/>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p:cNvSpPr txBox="1"/>
          <p:nvPr/>
        </p:nvSpPr>
        <p:spPr>
          <a:xfrm>
            <a:off x="2733964" y="443345"/>
            <a:ext cx="9356436" cy="2308324"/>
          </a:xfrm>
          <a:prstGeom prst="rect">
            <a:avLst/>
          </a:prstGeom>
          <a:noFill/>
        </p:spPr>
        <p:txBody>
          <a:bodyPr wrap="square" rtlCol="0">
            <a:spAutoFit/>
          </a:bodyPr>
          <a:lstStyle/>
          <a:p>
            <a:r>
              <a:rPr lang="en-US" altLang="zh-TW" dirty="0"/>
              <a:t>〔</a:t>
            </a:r>
            <a:r>
              <a:rPr lang="zh-TW" altLang="en-US" dirty="0"/>
              <a:t>記者王駿杰／新竹報導</a:t>
            </a:r>
            <a:r>
              <a:rPr lang="en-US" altLang="zh-TW" dirty="0"/>
              <a:t>〕</a:t>
            </a:r>
            <a:r>
              <a:rPr lang="zh-TW" altLang="en-US" dirty="0"/>
              <a:t>民眾反映，竹市地狹人稠，機車成為民眾普遍使用的交通工具，不少機車騎士為貪快，左轉時常未依規定「兩段式左轉」，直接將機車停在車水馬龍的大路口與左轉汽車爭道，很容易被後面車輛追撞，險象環生，希望警察單位能加強宣導、取締，改善機車族的駕駛觀念</a:t>
            </a:r>
            <a:r>
              <a:rPr lang="zh-TW" altLang="en-US" dirty="0" smtClean="0"/>
              <a:t>。</a:t>
            </a:r>
            <a:endParaRPr lang="en-US" altLang="zh-TW" dirty="0" smtClean="0"/>
          </a:p>
          <a:p>
            <a:endParaRPr lang="en-US" altLang="zh-TW" dirty="0"/>
          </a:p>
          <a:p>
            <a:r>
              <a:rPr lang="zh-TW" altLang="en-US" dirty="0"/>
              <a:t>警方指出，定期都會辦理交通宣導，政府多年來實施兩段式左轉，但仍有民眾一時貪快，不願再等一次紅燈，冒險違規左轉，容易遭對向或後方車輛擦撞，為保障自身及他人安全，呼籲民眾要遵守兩段式左轉，多一份注意，也多一份安全。</a:t>
            </a:r>
          </a:p>
        </p:txBody>
      </p:sp>
      <p:sp>
        <p:nvSpPr>
          <p:cNvPr id="17" name="文字方塊 16"/>
          <p:cNvSpPr txBox="1"/>
          <p:nvPr/>
        </p:nvSpPr>
        <p:spPr>
          <a:xfrm>
            <a:off x="10760854" y="6523987"/>
            <a:ext cx="1034259" cy="215444"/>
          </a:xfrm>
          <a:prstGeom prst="rect">
            <a:avLst/>
          </a:prstGeom>
          <a:noFill/>
        </p:spPr>
        <p:txBody>
          <a:bodyPr wrap="none" rtlCol="0">
            <a:spAutoFit/>
          </a:bodyPr>
          <a:lstStyle/>
          <a:p>
            <a:pPr algn="r"/>
            <a:r>
              <a:rPr lang="zh-TW" altLang="en-US" sz="800" dirty="0" smtClean="0"/>
              <a:t>資料來源</a:t>
            </a:r>
            <a:r>
              <a:rPr lang="en-US" altLang="zh-TW" sz="800" dirty="0" smtClean="0"/>
              <a:t>:</a:t>
            </a:r>
            <a:r>
              <a:rPr lang="zh-TW" altLang="en-US" sz="800" dirty="0"/>
              <a:t>自由時報</a:t>
            </a:r>
            <a:endParaRPr lang="en-US" altLang="zh-TW" sz="800" dirty="0" smtClean="0"/>
          </a:p>
        </p:txBody>
      </p:sp>
    </p:spTree>
    <p:extLst>
      <p:ext uri="{BB962C8B-B14F-4D97-AF65-F5344CB8AC3E}">
        <p14:creationId xmlns:p14="http://schemas.microsoft.com/office/powerpoint/2010/main" val="24412810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2760311" y="1717964"/>
            <a:ext cx="9431689" cy="2554545"/>
          </a:xfrm>
          <a:prstGeom prst="rect">
            <a:avLst/>
          </a:prstGeom>
          <a:noFill/>
        </p:spPr>
        <p:txBody>
          <a:bodyPr wrap="square" rtlCol="0">
            <a:spAutoFit/>
          </a:bodyPr>
          <a:lstStyle/>
          <a:p>
            <a:r>
              <a:rPr lang="zh-TW" altLang="en-US" sz="4000" dirty="0">
                <a:cs typeface="+mn-ea"/>
                <a:sym typeface="+mn-lt"/>
              </a:rPr>
              <a:t>二線道左轉跟三線道二段式左轉或許在其他縣市已經能有效解決機車左轉的問題，但在新竹市路小車多的先天條件下顯得更危險</a:t>
            </a:r>
          </a:p>
        </p:txBody>
      </p:sp>
    </p:spTree>
    <p:extLst>
      <p:ext uri="{BB962C8B-B14F-4D97-AF65-F5344CB8AC3E}">
        <p14:creationId xmlns:p14="http://schemas.microsoft.com/office/powerpoint/2010/main" val="40803981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a:grpSpLocks noChangeAspect="1"/>
          </p:cNvGrpSpPr>
          <p:nvPr/>
        </p:nvGrpSpPr>
        <p:grpSpPr>
          <a:xfrm>
            <a:off x="-380591" y="-101600"/>
            <a:ext cx="12858918" cy="7121236"/>
            <a:chOff x="-380591" y="-101600"/>
            <a:chExt cx="12858918" cy="7121236"/>
          </a:xfrm>
        </p:grpSpPr>
        <p:pic>
          <p:nvPicPr>
            <p:cNvPr id="10" name="圖片 9"/>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11" name="矩形 10"/>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7043" y="3686366"/>
            <a:ext cx="5342057" cy="3020805"/>
          </a:xfrm>
          <a:prstGeom prst="rect">
            <a:avLst/>
          </a:prstGeom>
        </p:spPr>
      </p:pic>
      <p:grpSp>
        <p:nvGrpSpPr>
          <p:cNvPr id="3" name="群組 2"/>
          <p:cNvGrpSpPr/>
          <p:nvPr/>
        </p:nvGrpSpPr>
        <p:grpSpPr>
          <a:xfrm>
            <a:off x="2523110" y="132929"/>
            <a:ext cx="6006153" cy="3395362"/>
            <a:chOff x="182912" y="179111"/>
            <a:chExt cx="6444131" cy="3644002"/>
          </a:xfrm>
        </p:grpSpPr>
        <p:pic>
          <p:nvPicPr>
            <p:cNvPr id="5" name="圖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912" y="179111"/>
              <a:ext cx="6444131" cy="3644002"/>
            </a:xfrm>
            <a:prstGeom prst="rect">
              <a:avLst/>
            </a:prstGeom>
          </p:spPr>
        </p:pic>
        <p:sp>
          <p:nvSpPr>
            <p:cNvPr id="6" name="橢圓 5"/>
            <p:cNvSpPr/>
            <p:nvPr/>
          </p:nvSpPr>
          <p:spPr>
            <a:xfrm>
              <a:off x="1206631" y="2224725"/>
              <a:ext cx="2894029" cy="10463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 name="橢圓 6"/>
          <p:cNvSpPr/>
          <p:nvPr/>
        </p:nvSpPr>
        <p:spPr>
          <a:xfrm>
            <a:off x="8247891" y="4666269"/>
            <a:ext cx="1046376" cy="13480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9038490" y="1330718"/>
            <a:ext cx="2930610" cy="923330"/>
          </a:xfrm>
          <a:prstGeom prst="rect">
            <a:avLst/>
          </a:prstGeom>
          <a:noFill/>
        </p:spPr>
        <p:txBody>
          <a:bodyPr wrap="none" rtlCol="0">
            <a:spAutoFit/>
          </a:bodyPr>
          <a:lstStyle/>
          <a:p>
            <a:r>
              <a:rPr lang="zh-TW" altLang="en-US" dirty="0" smtClean="0"/>
              <a:t>東區</a:t>
            </a:r>
            <a:r>
              <a:rPr lang="zh-TW" altLang="en-US" dirty="0"/>
              <a:t> </a:t>
            </a:r>
            <a:r>
              <a:rPr lang="zh-TW" altLang="en-US" dirty="0" smtClean="0"/>
              <a:t>新安路</a:t>
            </a:r>
            <a:r>
              <a:rPr lang="en-US" altLang="zh-TW" dirty="0" smtClean="0"/>
              <a:t>-</a:t>
            </a:r>
            <a:r>
              <a:rPr lang="zh-TW" altLang="en-US" dirty="0" smtClean="0"/>
              <a:t>研發六路路口</a:t>
            </a:r>
            <a:endParaRPr lang="en-US" altLang="zh-TW" dirty="0" smtClean="0"/>
          </a:p>
          <a:p>
            <a:endParaRPr lang="en-US" altLang="zh-TW" dirty="0"/>
          </a:p>
          <a:p>
            <a:r>
              <a:rPr lang="zh-TW" altLang="en-US" dirty="0"/>
              <a:t>平日</a:t>
            </a:r>
            <a:r>
              <a:rPr lang="zh-TW" altLang="en-US" b="1" u="sng" dirty="0">
                <a:effectLst>
                  <a:outerShdw blurRad="38100" dist="38100" dir="2700000" algn="tl">
                    <a:srgbClr val="000000">
                      <a:alpha val="43137"/>
                    </a:srgbClr>
                  </a:outerShdw>
                </a:effectLst>
              </a:rPr>
              <a:t>上班</a:t>
            </a:r>
            <a:r>
              <a:rPr lang="zh-TW" altLang="en-US" dirty="0"/>
              <a:t>時間</a:t>
            </a:r>
            <a:r>
              <a:rPr lang="en-US" altLang="zh-TW" dirty="0"/>
              <a:t>(</a:t>
            </a:r>
            <a:r>
              <a:rPr lang="zh-TW" altLang="en-US" dirty="0"/>
              <a:t>約</a:t>
            </a:r>
            <a:r>
              <a:rPr lang="en-US" altLang="zh-TW" dirty="0"/>
              <a:t>8a.m.)</a:t>
            </a:r>
            <a:r>
              <a:rPr lang="zh-TW" altLang="en-US" dirty="0" smtClean="0"/>
              <a:t>路況</a:t>
            </a:r>
            <a:endParaRPr lang="zh-TW" altLang="en-US" dirty="0"/>
          </a:p>
        </p:txBody>
      </p:sp>
    </p:spTree>
    <p:extLst>
      <p:ext uri="{BB962C8B-B14F-4D97-AF65-F5344CB8AC3E}">
        <p14:creationId xmlns:p14="http://schemas.microsoft.com/office/powerpoint/2010/main" val="16384167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0" y="5212606"/>
            <a:ext cx="2218089" cy="1323439"/>
          </a:xfrm>
          <a:prstGeom prst="rect">
            <a:avLst/>
          </a:prstGeom>
          <a:noFill/>
        </p:spPr>
        <p:txBody>
          <a:bodyPr wrap="square" rtlCol="0">
            <a:spAutoFit/>
          </a:bodyPr>
          <a:lstStyle/>
          <a:p>
            <a:pPr algn="ctr"/>
            <a:r>
              <a:rPr lang="zh-TW" altLang="en-US" sz="4000" dirty="0">
                <a:cs typeface="+mn-ea"/>
                <a:sym typeface="+mn-lt"/>
              </a:rPr>
              <a:t>改善</a:t>
            </a:r>
            <a:r>
              <a:rPr lang="zh-TW" altLang="en-US" sz="4000" dirty="0" smtClean="0">
                <a:cs typeface="+mn-ea"/>
                <a:sym typeface="+mn-lt"/>
              </a:rPr>
              <a:t>方案</a:t>
            </a:r>
            <a:endParaRPr lang="en-US" altLang="zh-TW" sz="4000" dirty="0" smtClean="0">
              <a:cs typeface="+mn-ea"/>
              <a:sym typeface="+mn-lt"/>
            </a:endParaRPr>
          </a:p>
          <a:p>
            <a:pPr algn="ctr"/>
            <a:r>
              <a:rPr lang="zh-TW" altLang="en-US" sz="4000" dirty="0">
                <a:cs typeface="+mn-ea"/>
                <a:sym typeface="+mn-lt"/>
              </a:rPr>
              <a:t>二線道</a:t>
            </a:r>
          </a:p>
        </p:txBody>
      </p:sp>
      <p:pic>
        <p:nvPicPr>
          <p:cNvPr id="2" name="圖片 1"/>
          <p:cNvPicPr>
            <a:picLocks noChangeAspect="1"/>
          </p:cNvPicPr>
          <p:nvPr/>
        </p:nvPicPr>
        <p:blipFill rotWithShape="1">
          <a:blip r:embed="rId3" cstate="print">
            <a:extLst>
              <a:ext uri="{28A0092B-C50C-407E-A947-70E740481C1C}">
                <a14:useLocalDpi xmlns:a14="http://schemas.microsoft.com/office/drawing/2010/main" val="0"/>
              </a:ext>
            </a:extLst>
          </a:blip>
          <a:srcRect r="17161"/>
          <a:stretch/>
        </p:blipFill>
        <p:spPr>
          <a:xfrm>
            <a:off x="7878619" y="2130812"/>
            <a:ext cx="3739366" cy="4231890"/>
          </a:xfrm>
          <a:prstGeom prst="rect">
            <a:avLst/>
          </a:prstGeom>
        </p:spPr>
      </p:pic>
      <p:pic>
        <p:nvPicPr>
          <p:cNvPr id="3" name="圖片 2"/>
          <p:cNvPicPr>
            <a:picLocks noChangeAspect="1"/>
          </p:cNvPicPr>
          <p:nvPr/>
        </p:nvPicPr>
        <p:blipFill rotWithShape="1">
          <a:blip r:embed="rId4" cstate="print">
            <a:extLst>
              <a:ext uri="{28A0092B-C50C-407E-A947-70E740481C1C}">
                <a14:useLocalDpi xmlns:a14="http://schemas.microsoft.com/office/drawing/2010/main" val="0"/>
              </a:ext>
            </a:extLst>
          </a:blip>
          <a:srcRect r="16277"/>
          <a:stretch/>
        </p:blipFill>
        <p:spPr>
          <a:xfrm>
            <a:off x="3552922" y="2130812"/>
            <a:ext cx="3762354" cy="4212946"/>
          </a:xfrm>
          <a:prstGeom prst="rect">
            <a:avLst/>
          </a:prstGeom>
        </p:spPr>
      </p:pic>
      <p:sp>
        <p:nvSpPr>
          <p:cNvPr id="4" name="文字方塊 3"/>
          <p:cNvSpPr txBox="1"/>
          <p:nvPr/>
        </p:nvSpPr>
        <p:spPr>
          <a:xfrm>
            <a:off x="5526102" y="474230"/>
            <a:ext cx="3877985" cy="584775"/>
          </a:xfrm>
          <a:prstGeom prst="rect">
            <a:avLst/>
          </a:prstGeom>
          <a:noFill/>
        </p:spPr>
        <p:txBody>
          <a:bodyPr wrap="none" rtlCol="0">
            <a:spAutoFit/>
          </a:bodyPr>
          <a:lstStyle/>
          <a:p>
            <a:r>
              <a:rPr lang="zh-TW" altLang="en-US" sz="3200" dirty="0"/>
              <a:t>將左轉區機車格加長</a:t>
            </a:r>
          </a:p>
        </p:txBody>
      </p:sp>
      <p:sp>
        <p:nvSpPr>
          <p:cNvPr id="5" name="向右箭號 4"/>
          <p:cNvSpPr/>
          <p:nvPr/>
        </p:nvSpPr>
        <p:spPr>
          <a:xfrm>
            <a:off x="6834909" y="4202545"/>
            <a:ext cx="1678016" cy="831272"/>
          </a:xfrm>
          <a:prstGeom prst="rightArrow">
            <a:avLst/>
          </a:prstGeom>
          <a:solidFill>
            <a:srgbClr val="FF9B9B"/>
          </a:solidFill>
          <a:ln w="38100">
            <a:solidFill>
              <a:srgbClr val="FF9B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Tree>
    <p:extLst>
      <p:ext uri="{BB962C8B-B14F-4D97-AF65-F5344CB8AC3E}">
        <p14:creationId xmlns:p14="http://schemas.microsoft.com/office/powerpoint/2010/main" val="23436304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群組 11"/>
          <p:cNvGrpSpPr>
            <a:grpSpLocks noChangeAspect="1"/>
          </p:cNvGrpSpPr>
          <p:nvPr/>
        </p:nvGrpSpPr>
        <p:grpSpPr>
          <a:xfrm>
            <a:off x="-380591" y="-101600"/>
            <a:ext cx="12858918" cy="7121236"/>
            <a:chOff x="-380591" y="-101600"/>
            <a:chExt cx="12858918" cy="7121236"/>
          </a:xfrm>
        </p:grpSpPr>
        <p:pic>
          <p:nvPicPr>
            <p:cNvPr id="14" name="圖片 13"/>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16" name="矩形 1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3339" y="3456439"/>
            <a:ext cx="5844360" cy="3304846"/>
          </a:xfrm>
          <a:prstGeom prst="rect">
            <a:avLst/>
          </a:prstGeom>
        </p:spPr>
      </p:pic>
      <p:grpSp>
        <p:nvGrpSpPr>
          <p:cNvPr id="5" name="群組 4"/>
          <p:cNvGrpSpPr/>
          <p:nvPr/>
        </p:nvGrpSpPr>
        <p:grpSpPr>
          <a:xfrm>
            <a:off x="2592220" y="0"/>
            <a:ext cx="5870705" cy="3319743"/>
            <a:chOff x="246184" y="3441542"/>
            <a:chExt cx="5870705" cy="3319743"/>
          </a:xfrm>
        </p:grpSpPr>
        <p:pic>
          <p:nvPicPr>
            <p:cNvPr id="3" name="圖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6184" y="3441542"/>
              <a:ext cx="5870705" cy="3319743"/>
            </a:xfrm>
            <a:prstGeom prst="rect">
              <a:avLst/>
            </a:prstGeom>
          </p:spPr>
        </p:pic>
        <p:sp>
          <p:nvSpPr>
            <p:cNvPr id="7" name="橢圓 6"/>
            <p:cNvSpPr/>
            <p:nvPr/>
          </p:nvSpPr>
          <p:spPr>
            <a:xfrm>
              <a:off x="694592" y="4273063"/>
              <a:ext cx="1617785" cy="122213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cs typeface="+mn-ea"/>
                <a:sym typeface="+mn-lt"/>
              </a:endParaRPr>
            </a:p>
          </p:txBody>
        </p:sp>
        <p:sp>
          <p:nvSpPr>
            <p:cNvPr id="9" name="橢圓 8"/>
            <p:cNvSpPr/>
            <p:nvPr/>
          </p:nvSpPr>
          <p:spPr>
            <a:xfrm>
              <a:off x="2118946" y="4100885"/>
              <a:ext cx="2760785" cy="1833923"/>
            </a:xfrm>
            <a:prstGeom prst="ellipse">
              <a:avLst/>
            </a:prstGeom>
            <a:noFill/>
            <a:ln w="57150">
              <a:solidFill>
                <a:srgbClr val="002060"/>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cs typeface="+mn-ea"/>
                <a:sym typeface="+mn-lt"/>
              </a:endParaRPr>
            </a:p>
          </p:txBody>
        </p:sp>
      </p:grpSp>
      <p:cxnSp>
        <p:nvCxnSpPr>
          <p:cNvPr id="11" name="直線單箭頭接點 10"/>
          <p:cNvCxnSpPr/>
          <p:nvPr/>
        </p:nvCxnSpPr>
        <p:spPr>
          <a:xfrm>
            <a:off x="5357091" y="2770909"/>
            <a:ext cx="2485646" cy="2346214"/>
          </a:xfrm>
          <a:prstGeom prst="straightConnector1">
            <a:avLst/>
          </a:prstGeom>
          <a:ln w="762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橢圓 12"/>
          <p:cNvSpPr/>
          <p:nvPr/>
        </p:nvSpPr>
        <p:spPr>
          <a:xfrm>
            <a:off x="8343900" y="4365185"/>
            <a:ext cx="2875085" cy="1481700"/>
          </a:xfrm>
          <a:prstGeom prst="ellipse">
            <a:avLst/>
          </a:prstGeom>
          <a:noFill/>
          <a:ln w="57150">
            <a:solidFill>
              <a:schemeClr val="accent5">
                <a:lumMod val="50000"/>
              </a:schemeClr>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cs typeface="+mn-ea"/>
              <a:sym typeface="+mn-lt"/>
            </a:endParaRPr>
          </a:p>
        </p:txBody>
      </p:sp>
      <p:sp>
        <p:nvSpPr>
          <p:cNvPr id="15" name="文字方塊 14"/>
          <p:cNvSpPr txBox="1"/>
          <p:nvPr/>
        </p:nvSpPr>
        <p:spPr>
          <a:xfrm>
            <a:off x="8911333" y="1142736"/>
            <a:ext cx="2993127" cy="923330"/>
          </a:xfrm>
          <a:prstGeom prst="rect">
            <a:avLst/>
          </a:prstGeom>
          <a:noFill/>
        </p:spPr>
        <p:txBody>
          <a:bodyPr wrap="none" rtlCol="0">
            <a:spAutoFit/>
          </a:bodyPr>
          <a:lstStyle/>
          <a:p>
            <a:r>
              <a:rPr lang="zh-TW" altLang="en-US" dirty="0" smtClean="0">
                <a:cs typeface="+mn-ea"/>
                <a:sym typeface="+mn-lt"/>
              </a:rPr>
              <a:t>東區 新安路</a:t>
            </a:r>
            <a:r>
              <a:rPr lang="en-US" altLang="zh-TW" dirty="0" smtClean="0">
                <a:cs typeface="+mn-ea"/>
                <a:sym typeface="+mn-lt"/>
              </a:rPr>
              <a:t>-</a:t>
            </a:r>
            <a:r>
              <a:rPr lang="zh-TW" altLang="en-US" dirty="0" smtClean="0">
                <a:cs typeface="+mn-ea"/>
                <a:sym typeface="+mn-lt"/>
              </a:rPr>
              <a:t>展業二路路口</a:t>
            </a:r>
            <a:endParaRPr lang="en-US" altLang="zh-TW" dirty="0" smtClean="0">
              <a:cs typeface="+mn-ea"/>
              <a:sym typeface="+mn-lt"/>
            </a:endParaRPr>
          </a:p>
          <a:p>
            <a:endParaRPr lang="en-US" altLang="zh-TW" dirty="0">
              <a:cs typeface="+mn-ea"/>
              <a:sym typeface="+mn-lt"/>
            </a:endParaRPr>
          </a:p>
          <a:p>
            <a:r>
              <a:rPr lang="zh-TW" altLang="en-US" dirty="0">
                <a:cs typeface="+mn-ea"/>
                <a:sym typeface="+mn-lt"/>
              </a:rPr>
              <a:t>平日</a:t>
            </a:r>
            <a:r>
              <a:rPr lang="zh-TW" altLang="en-US" b="1" u="sng" dirty="0">
                <a:effectLst>
                  <a:outerShdw blurRad="38100" dist="38100" dir="2700000" algn="tl">
                    <a:srgbClr val="000000">
                      <a:alpha val="43137"/>
                    </a:srgbClr>
                  </a:outerShdw>
                </a:effectLst>
                <a:cs typeface="+mn-ea"/>
                <a:sym typeface="+mn-lt"/>
              </a:rPr>
              <a:t>上班</a:t>
            </a:r>
            <a:r>
              <a:rPr lang="zh-TW" altLang="en-US" dirty="0">
                <a:cs typeface="+mn-ea"/>
                <a:sym typeface="+mn-lt"/>
              </a:rPr>
              <a:t>時間</a:t>
            </a:r>
            <a:r>
              <a:rPr lang="en-US" altLang="zh-TW" dirty="0">
                <a:cs typeface="+mn-ea"/>
                <a:sym typeface="+mn-lt"/>
              </a:rPr>
              <a:t>(</a:t>
            </a:r>
            <a:r>
              <a:rPr lang="zh-TW" altLang="en-US" dirty="0">
                <a:cs typeface="+mn-ea"/>
                <a:sym typeface="+mn-lt"/>
              </a:rPr>
              <a:t>約</a:t>
            </a:r>
            <a:r>
              <a:rPr lang="en-US" altLang="zh-TW" dirty="0">
                <a:cs typeface="+mn-ea"/>
                <a:sym typeface="+mn-lt"/>
              </a:rPr>
              <a:t>8a.m.)</a:t>
            </a:r>
            <a:r>
              <a:rPr lang="zh-TW" altLang="en-US" dirty="0" smtClean="0">
                <a:cs typeface="+mn-ea"/>
                <a:sym typeface="+mn-lt"/>
              </a:rPr>
              <a:t>路況</a:t>
            </a:r>
            <a:endParaRPr lang="zh-TW" altLang="en-US" dirty="0">
              <a:cs typeface="+mn-ea"/>
              <a:sym typeface="+mn-lt"/>
            </a:endParaRPr>
          </a:p>
        </p:txBody>
      </p:sp>
    </p:spTree>
    <p:extLst>
      <p:ext uri="{BB962C8B-B14F-4D97-AF65-F5344CB8AC3E}">
        <p14:creationId xmlns:p14="http://schemas.microsoft.com/office/powerpoint/2010/main" val="2357303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348031" y="-161855"/>
            <a:ext cx="12888061" cy="7181710"/>
          </a:xfrm>
          <a:prstGeom prst="rect">
            <a:avLst/>
          </a:prstGeom>
        </p:spPr>
      </p:pic>
      <p:grpSp>
        <p:nvGrpSpPr>
          <p:cNvPr id="10" name="群組 9"/>
          <p:cNvGrpSpPr/>
          <p:nvPr/>
        </p:nvGrpSpPr>
        <p:grpSpPr>
          <a:xfrm>
            <a:off x="2683437" y="261227"/>
            <a:ext cx="5447613" cy="3080495"/>
            <a:chOff x="6594763" y="3698375"/>
            <a:chExt cx="5447613" cy="3080495"/>
          </a:xfrm>
        </p:grpSpPr>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4763" y="3698375"/>
              <a:ext cx="5447613" cy="3080495"/>
            </a:xfrm>
            <a:prstGeom prst="rect">
              <a:avLst/>
            </a:prstGeom>
          </p:spPr>
        </p:pic>
        <p:sp>
          <p:nvSpPr>
            <p:cNvPr id="6" name="橢圓 5"/>
            <p:cNvSpPr/>
            <p:nvPr/>
          </p:nvSpPr>
          <p:spPr>
            <a:xfrm>
              <a:off x="7450559" y="4281854"/>
              <a:ext cx="3249680" cy="164416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 name="文字方塊 7"/>
          <p:cNvSpPr txBox="1"/>
          <p:nvPr/>
        </p:nvSpPr>
        <p:spPr>
          <a:xfrm>
            <a:off x="8750139" y="1339810"/>
            <a:ext cx="3057247" cy="923330"/>
          </a:xfrm>
          <a:prstGeom prst="rect">
            <a:avLst/>
          </a:prstGeom>
          <a:noFill/>
        </p:spPr>
        <p:txBody>
          <a:bodyPr wrap="none" rtlCol="0">
            <a:spAutoFit/>
          </a:bodyPr>
          <a:lstStyle/>
          <a:p>
            <a:r>
              <a:rPr lang="zh-TW" altLang="en-US" dirty="0" smtClean="0"/>
              <a:t>東區 </a:t>
            </a:r>
            <a:r>
              <a:rPr lang="zh-TW" altLang="en-US" dirty="0"/>
              <a:t>建中</a:t>
            </a:r>
            <a:r>
              <a:rPr lang="zh-TW" altLang="en-US" dirty="0" smtClean="0"/>
              <a:t>路</a:t>
            </a:r>
            <a:r>
              <a:rPr lang="en-US" altLang="zh-TW" dirty="0" smtClean="0"/>
              <a:t>-</a:t>
            </a:r>
            <a:r>
              <a:rPr lang="zh-TW" altLang="en-US" dirty="0" smtClean="0"/>
              <a:t>光復</a:t>
            </a:r>
            <a:r>
              <a:rPr lang="zh-TW" altLang="en-US" dirty="0"/>
              <a:t>路</a:t>
            </a:r>
            <a:r>
              <a:rPr lang="zh-TW" altLang="en-US" dirty="0" smtClean="0"/>
              <a:t>路口</a:t>
            </a:r>
            <a:endParaRPr lang="en-US" altLang="zh-TW" dirty="0" smtClean="0"/>
          </a:p>
          <a:p>
            <a:endParaRPr lang="en-US" altLang="zh-TW" dirty="0"/>
          </a:p>
          <a:p>
            <a:r>
              <a:rPr lang="zh-TW" altLang="en-US" dirty="0"/>
              <a:t>平日</a:t>
            </a:r>
            <a:r>
              <a:rPr lang="zh-TW" altLang="en-US" b="1" u="sng" dirty="0">
                <a:effectLst>
                  <a:outerShdw blurRad="38100" dist="38100" dir="2700000" algn="tl">
                    <a:srgbClr val="000000">
                      <a:alpha val="43137"/>
                    </a:srgbClr>
                  </a:outerShdw>
                </a:effectLst>
              </a:rPr>
              <a:t>下</a:t>
            </a:r>
            <a:r>
              <a:rPr lang="zh-TW" altLang="en-US" b="1" u="sng" dirty="0" smtClean="0">
                <a:effectLst>
                  <a:outerShdw blurRad="38100" dist="38100" dir="2700000" algn="tl">
                    <a:srgbClr val="000000">
                      <a:alpha val="43137"/>
                    </a:srgbClr>
                  </a:outerShdw>
                </a:effectLst>
              </a:rPr>
              <a:t>班</a:t>
            </a:r>
            <a:r>
              <a:rPr lang="zh-TW" altLang="en-US" dirty="0"/>
              <a:t>時間</a:t>
            </a:r>
            <a:r>
              <a:rPr lang="en-US" altLang="zh-TW" dirty="0"/>
              <a:t>(</a:t>
            </a:r>
            <a:r>
              <a:rPr lang="zh-TW" altLang="en-US" dirty="0" smtClean="0"/>
              <a:t>約</a:t>
            </a:r>
            <a:r>
              <a:rPr lang="en-US" altLang="zh-TW" dirty="0" smtClean="0"/>
              <a:t>6 p</a:t>
            </a:r>
            <a:r>
              <a:rPr lang="en-US" altLang="zh-TW" dirty="0" smtClean="0"/>
              <a:t>.m</a:t>
            </a:r>
            <a:r>
              <a:rPr lang="en-US" altLang="zh-TW" dirty="0"/>
              <a:t>.)</a:t>
            </a:r>
            <a:r>
              <a:rPr lang="zh-TW" altLang="en-US" dirty="0" smtClean="0"/>
              <a:t>路況</a:t>
            </a:r>
            <a:endParaRPr lang="zh-TW" altLang="en-US" dirty="0"/>
          </a:p>
        </p:txBody>
      </p:sp>
      <p:pic>
        <p:nvPicPr>
          <p:cNvPr id="9" name="圖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7761" y="3429537"/>
            <a:ext cx="5758549" cy="3256322"/>
          </a:xfrm>
          <a:prstGeom prst="rect">
            <a:avLst/>
          </a:prstGeom>
        </p:spPr>
      </p:pic>
    </p:spTree>
    <p:extLst>
      <p:ext uri="{BB962C8B-B14F-4D97-AF65-F5344CB8AC3E}">
        <p14:creationId xmlns:p14="http://schemas.microsoft.com/office/powerpoint/2010/main" val="28642407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0" y="5212606"/>
            <a:ext cx="2218089" cy="1323439"/>
          </a:xfrm>
          <a:prstGeom prst="rect">
            <a:avLst/>
          </a:prstGeom>
          <a:noFill/>
        </p:spPr>
        <p:txBody>
          <a:bodyPr wrap="square" rtlCol="0">
            <a:spAutoFit/>
          </a:bodyPr>
          <a:lstStyle/>
          <a:p>
            <a:pPr algn="ctr"/>
            <a:r>
              <a:rPr lang="zh-TW" altLang="en-US" sz="4000" dirty="0">
                <a:cs typeface="+mn-ea"/>
                <a:sym typeface="+mn-lt"/>
              </a:rPr>
              <a:t>改善</a:t>
            </a:r>
            <a:r>
              <a:rPr lang="zh-TW" altLang="en-US" sz="4000" dirty="0" smtClean="0">
                <a:cs typeface="+mn-ea"/>
                <a:sym typeface="+mn-lt"/>
              </a:rPr>
              <a:t>方案</a:t>
            </a:r>
            <a:endParaRPr lang="en-US" altLang="zh-TW" sz="4000" dirty="0" smtClean="0">
              <a:cs typeface="+mn-ea"/>
              <a:sym typeface="+mn-lt"/>
            </a:endParaRPr>
          </a:p>
          <a:p>
            <a:pPr algn="ctr"/>
            <a:r>
              <a:rPr lang="zh-TW" altLang="en-US" sz="4000" dirty="0">
                <a:cs typeface="+mn-ea"/>
                <a:sym typeface="+mn-lt"/>
              </a:rPr>
              <a:t>三線</a:t>
            </a:r>
            <a:r>
              <a:rPr lang="zh-TW" altLang="en-US" sz="4000" dirty="0" smtClean="0">
                <a:cs typeface="+mn-ea"/>
                <a:sym typeface="+mn-lt"/>
              </a:rPr>
              <a:t>道</a:t>
            </a:r>
            <a:endParaRPr lang="zh-TW" altLang="en-US" sz="4000" dirty="0">
              <a:cs typeface="+mn-ea"/>
              <a:sym typeface="+mn-lt"/>
            </a:endParaRPr>
          </a:p>
        </p:txBody>
      </p:sp>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8619" y="2208419"/>
            <a:ext cx="3739366" cy="4076676"/>
          </a:xfrm>
          <a:prstGeom prst="rect">
            <a:avLst/>
          </a:prstGeom>
        </p:spPr>
      </p:pic>
      <p:pic>
        <p:nvPicPr>
          <p:cNvPr id="3" name="圖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52922" y="2186416"/>
            <a:ext cx="3762354" cy="4101737"/>
          </a:xfrm>
          <a:prstGeom prst="rect">
            <a:avLst/>
          </a:prstGeom>
        </p:spPr>
      </p:pic>
      <p:sp>
        <p:nvSpPr>
          <p:cNvPr id="4" name="文字方塊 3"/>
          <p:cNvSpPr txBox="1"/>
          <p:nvPr/>
        </p:nvSpPr>
        <p:spPr>
          <a:xfrm>
            <a:off x="4298634" y="468634"/>
            <a:ext cx="6750566" cy="584775"/>
          </a:xfrm>
          <a:prstGeom prst="rect">
            <a:avLst/>
          </a:prstGeom>
          <a:noFill/>
        </p:spPr>
        <p:txBody>
          <a:bodyPr wrap="none" rtlCol="0">
            <a:spAutoFit/>
          </a:bodyPr>
          <a:lstStyle/>
          <a:p>
            <a:r>
              <a:rPr lang="zh-TW" altLang="en-US" sz="3200" dirty="0"/>
              <a:t>將二段式待轉區移至最右側半條線道</a:t>
            </a:r>
          </a:p>
        </p:txBody>
      </p:sp>
      <p:sp>
        <p:nvSpPr>
          <p:cNvPr id="5" name="向右箭號 4"/>
          <p:cNvSpPr/>
          <p:nvPr/>
        </p:nvSpPr>
        <p:spPr>
          <a:xfrm>
            <a:off x="6834909" y="4202545"/>
            <a:ext cx="1678016" cy="831272"/>
          </a:xfrm>
          <a:prstGeom prst="rightArrow">
            <a:avLst/>
          </a:prstGeom>
          <a:solidFill>
            <a:srgbClr val="FF9B9B"/>
          </a:solidFill>
          <a:ln w="38100">
            <a:solidFill>
              <a:srgbClr val="FF9B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Tree>
    <p:extLst>
      <p:ext uri="{BB962C8B-B14F-4D97-AF65-F5344CB8AC3E}">
        <p14:creationId xmlns:p14="http://schemas.microsoft.com/office/powerpoint/2010/main" val="10622688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p:cNvGrpSpPr/>
          <p:nvPr/>
        </p:nvGrpSpPr>
        <p:grpSpPr>
          <a:xfrm>
            <a:off x="-166255" y="0"/>
            <a:ext cx="12533746" cy="7241308"/>
            <a:chOff x="-166255" y="0"/>
            <a:chExt cx="12533746" cy="7241308"/>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rot="10800000" flipH="1">
              <a:off x="9095918" y="0"/>
              <a:ext cx="3096082" cy="4664365"/>
            </a:xfrm>
            <a:prstGeom prst="rect">
              <a:avLst/>
            </a:prstGeom>
          </p:spPr>
        </p:pic>
        <p:sp>
          <p:nvSpPr>
            <p:cNvPr id="8" name="手繪多邊形 7"/>
            <p:cNvSpPr/>
            <p:nvPr/>
          </p:nvSpPr>
          <p:spPr>
            <a:xfrm>
              <a:off x="-166255" y="1006762"/>
              <a:ext cx="12533746" cy="6234546"/>
            </a:xfrm>
            <a:custGeom>
              <a:avLst/>
              <a:gdLst>
                <a:gd name="connsiteX0" fmla="*/ 5929747 w 12192000"/>
                <a:gd name="connsiteY0" fmla="*/ 0 h 6142182"/>
                <a:gd name="connsiteX1" fmla="*/ 12074345 w 12192000"/>
                <a:gd name="connsiteY1" fmla="*/ 1193105 h 6142182"/>
                <a:gd name="connsiteX2" fmla="*/ 12192000 w 12192000"/>
                <a:gd name="connsiteY2" fmla="*/ 1287272 h 6142182"/>
                <a:gd name="connsiteX3" fmla="*/ 12192000 w 12192000"/>
                <a:gd name="connsiteY3" fmla="*/ 2619713 h 6142182"/>
                <a:gd name="connsiteX4" fmla="*/ 12192000 w 12192000"/>
                <a:gd name="connsiteY4" fmla="*/ 3362036 h 6142182"/>
                <a:gd name="connsiteX5" fmla="*/ 12192000 w 12192000"/>
                <a:gd name="connsiteY5" fmla="*/ 6142182 h 6142182"/>
                <a:gd name="connsiteX6" fmla="*/ 0 w 12192000"/>
                <a:gd name="connsiteY6" fmla="*/ 6142182 h 6142182"/>
                <a:gd name="connsiteX7" fmla="*/ 0 w 12192000"/>
                <a:gd name="connsiteY7" fmla="*/ 3195782 h 6142182"/>
                <a:gd name="connsiteX8" fmla="*/ 1 w 12192000"/>
                <a:gd name="connsiteY8" fmla="*/ 3195782 h 6142182"/>
                <a:gd name="connsiteX9" fmla="*/ 1 w 12192000"/>
                <a:gd name="connsiteY9" fmla="*/ 1062452 h 6142182"/>
                <a:gd name="connsiteX10" fmla="*/ 65962 w 12192000"/>
                <a:gd name="connsiteY10" fmla="*/ 1022342 h 6142182"/>
                <a:gd name="connsiteX11" fmla="*/ 5929747 w 12192000"/>
                <a:gd name="connsiteY11" fmla="*/ 0 h 614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142182">
                  <a:moveTo>
                    <a:pt x="5929747" y="0"/>
                  </a:moveTo>
                  <a:cubicBezTo>
                    <a:pt x="8691993" y="0"/>
                    <a:pt x="11061988" y="491967"/>
                    <a:pt x="12074345" y="1193105"/>
                  </a:cubicBezTo>
                  <a:lnTo>
                    <a:pt x="12192000" y="1287272"/>
                  </a:lnTo>
                  <a:lnTo>
                    <a:pt x="12192000" y="2619713"/>
                  </a:lnTo>
                  <a:lnTo>
                    <a:pt x="12192000" y="3362036"/>
                  </a:lnTo>
                  <a:lnTo>
                    <a:pt x="12192000" y="6142182"/>
                  </a:lnTo>
                  <a:lnTo>
                    <a:pt x="0" y="6142182"/>
                  </a:lnTo>
                  <a:lnTo>
                    <a:pt x="0" y="3195782"/>
                  </a:lnTo>
                  <a:lnTo>
                    <a:pt x="1" y="3195782"/>
                  </a:lnTo>
                  <a:lnTo>
                    <a:pt x="1" y="1062452"/>
                  </a:lnTo>
                  <a:lnTo>
                    <a:pt x="65962" y="1022342"/>
                  </a:lnTo>
                  <a:cubicBezTo>
                    <a:pt x="1195227" y="413389"/>
                    <a:pt x="3397686" y="0"/>
                    <a:pt x="5929747" y="0"/>
                  </a:cubicBezTo>
                  <a:close/>
                </a:path>
              </a:pathLst>
            </a:cu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cs typeface="+mn-ea"/>
                <a:sym typeface="+mn-lt"/>
              </a:endParaRPr>
            </a:p>
          </p:txBody>
        </p:sp>
      </p:grpSp>
      <p:sp>
        <p:nvSpPr>
          <p:cNvPr id="2" name="標題 1"/>
          <p:cNvSpPr>
            <a:spLocks noGrp="1"/>
          </p:cNvSpPr>
          <p:nvPr>
            <p:ph type="title"/>
          </p:nvPr>
        </p:nvSpPr>
        <p:spPr>
          <a:xfrm>
            <a:off x="1778977" y="184639"/>
            <a:ext cx="7593623" cy="1101603"/>
          </a:xfrm>
        </p:spPr>
        <p:txBody>
          <a:bodyPr>
            <a:normAutofit fontScale="90000"/>
          </a:bodyPr>
          <a:lstStyle/>
          <a:p>
            <a:pPr lvl="0"/>
            <a:r>
              <a:rPr lang="zh-TW" altLang="zh-TW" dirty="0">
                <a:latin typeface="+mn-lt"/>
                <a:ea typeface="+mn-ea"/>
                <a:cs typeface="+mn-ea"/>
                <a:sym typeface="+mn-lt"/>
              </a:rPr>
              <a:t>道路交通事故－按</a:t>
            </a:r>
            <a:r>
              <a:rPr lang="en-US" altLang="zh-TW" dirty="0">
                <a:latin typeface="+mn-lt"/>
                <a:ea typeface="+mn-ea"/>
                <a:cs typeface="+mn-ea"/>
                <a:sym typeface="+mn-lt"/>
              </a:rPr>
              <a:t>A1</a:t>
            </a:r>
            <a:r>
              <a:rPr lang="zh-TW" altLang="zh-TW" dirty="0">
                <a:latin typeface="+mn-lt"/>
                <a:ea typeface="+mn-ea"/>
                <a:cs typeface="+mn-ea"/>
                <a:sym typeface="+mn-lt"/>
              </a:rPr>
              <a:t>、</a:t>
            </a:r>
            <a:r>
              <a:rPr lang="en-US" altLang="zh-TW" dirty="0" smtClean="0">
                <a:latin typeface="+mn-lt"/>
                <a:ea typeface="+mn-ea"/>
                <a:cs typeface="+mn-ea"/>
                <a:sym typeface="+mn-lt"/>
              </a:rPr>
              <a:t>A2</a:t>
            </a:r>
            <a:r>
              <a:rPr lang="zh-TW" altLang="en-US" dirty="0" smtClean="0">
                <a:latin typeface="+mn-lt"/>
                <a:ea typeface="+mn-ea"/>
                <a:cs typeface="+mn-ea"/>
                <a:sym typeface="+mn-lt"/>
              </a:rPr>
              <a:t>分</a:t>
            </a:r>
            <a:r>
              <a:rPr lang="zh-TW" altLang="zh-TW" dirty="0" smtClean="0">
                <a:latin typeface="+mn-lt"/>
                <a:ea typeface="+mn-ea"/>
                <a:cs typeface="+mn-ea"/>
                <a:sym typeface="+mn-lt"/>
              </a:rPr>
              <a:t>類</a:t>
            </a:r>
            <a:endParaRPr lang="zh-TW" altLang="en-US" dirty="0">
              <a:latin typeface="+mn-lt"/>
              <a:ea typeface="+mn-ea"/>
              <a:cs typeface="+mn-ea"/>
              <a:sym typeface="+mn-lt"/>
            </a:endParaRPr>
          </a:p>
        </p:txBody>
      </p:sp>
      <p:sp>
        <p:nvSpPr>
          <p:cNvPr id="5" name="文字方塊 4"/>
          <p:cNvSpPr txBox="1"/>
          <p:nvPr/>
        </p:nvSpPr>
        <p:spPr>
          <a:xfrm>
            <a:off x="3619500" y="6654922"/>
            <a:ext cx="8572500" cy="246221"/>
          </a:xfrm>
          <a:prstGeom prst="rect">
            <a:avLst/>
          </a:prstGeom>
          <a:noFill/>
        </p:spPr>
        <p:txBody>
          <a:bodyPr wrap="square" rtlCol="0">
            <a:spAutoFit/>
          </a:bodyPr>
          <a:lstStyle/>
          <a:p>
            <a:pPr algn="r"/>
            <a:r>
              <a:rPr lang="zh-TW" altLang="en-US" sz="1000" dirty="0" smtClean="0">
                <a:cs typeface="+mn-ea"/>
                <a:sym typeface="+mn-lt"/>
              </a:rPr>
              <a:t>資料來源</a:t>
            </a:r>
            <a:r>
              <a:rPr lang="en-US" altLang="zh-TW" sz="1000" dirty="0" smtClean="0">
                <a:cs typeface="+mn-ea"/>
                <a:sym typeface="+mn-lt"/>
              </a:rPr>
              <a:t>:</a:t>
            </a:r>
            <a:r>
              <a:rPr lang="zh-TW" altLang="en-US" sz="1000" dirty="0" smtClean="0">
                <a:cs typeface="+mn-ea"/>
                <a:sym typeface="+mn-lt"/>
              </a:rPr>
              <a:t>警政統計查詢網</a:t>
            </a:r>
          </a:p>
        </p:txBody>
      </p:sp>
      <p:graphicFrame>
        <p:nvGraphicFramePr>
          <p:cNvPr id="10" name="圖表 9"/>
          <p:cNvGraphicFramePr>
            <a:graphicFrameLocks/>
          </p:cNvGraphicFramePr>
          <p:nvPr>
            <p:extLst>
              <p:ext uri="{D42A27DB-BD31-4B8C-83A1-F6EECF244321}">
                <p14:modId xmlns:p14="http://schemas.microsoft.com/office/powerpoint/2010/main" val="224151050"/>
              </p:ext>
            </p:extLst>
          </p:nvPr>
        </p:nvGraphicFramePr>
        <p:xfrm>
          <a:off x="1549087" y="1610701"/>
          <a:ext cx="8486043" cy="50927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912361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2700955" y="212813"/>
            <a:ext cx="9431689" cy="1938992"/>
          </a:xfrm>
          <a:prstGeom prst="rect">
            <a:avLst/>
          </a:prstGeom>
          <a:noFill/>
        </p:spPr>
        <p:txBody>
          <a:bodyPr wrap="square" rtlCol="0">
            <a:spAutoFit/>
          </a:bodyPr>
          <a:lstStyle/>
          <a:p>
            <a:r>
              <a:rPr lang="zh-TW" altLang="en-US" sz="4000" dirty="0">
                <a:cs typeface="+mn-ea"/>
                <a:sym typeface="+mn-lt"/>
              </a:rPr>
              <a:t>希望政府能夠公布車禍原因，以方便做熱點分析，找出易發生機車左轉車禍地點，以便進行改善</a:t>
            </a:r>
          </a:p>
        </p:txBody>
      </p:sp>
      <p:pic>
        <p:nvPicPr>
          <p:cNvPr id="3" name="圖片 2"/>
          <p:cNvPicPr>
            <a:picLocks noChangeAspect="1"/>
          </p:cNvPicPr>
          <p:nvPr/>
        </p:nvPicPr>
        <p:blipFill>
          <a:blip r:embed="rId3"/>
          <a:stretch>
            <a:fillRect/>
          </a:stretch>
        </p:blipFill>
        <p:spPr>
          <a:xfrm>
            <a:off x="2960544" y="3081770"/>
            <a:ext cx="7298085" cy="3420629"/>
          </a:xfrm>
          <a:prstGeom prst="rect">
            <a:avLst/>
          </a:prstGeom>
        </p:spPr>
      </p:pic>
      <p:sp>
        <p:nvSpPr>
          <p:cNvPr id="10" name="文字方塊 9"/>
          <p:cNvSpPr txBox="1"/>
          <p:nvPr/>
        </p:nvSpPr>
        <p:spPr>
          <a:xfrm>
            <a:off x="10595258" y="6545573"/>
            <a:ext cx="1210589" cy="215444"/>
          </a:xfrm>
          <a:prstGeom prst="rect">
            <a:avLst/>
          </a:prstGeom>
          <a:noFill/>
        </p:spPr>
        <p:txBody>
          <a:bodyPr wrap="none" rtlCol="0">
            <a:spAutoFit/>
          </a:bodyPr>
          <a:lstStyle/>
          <a:p>
            <a:pPr algn="r"/>
            <a:r>
              <a:rPr lang="zh-TW" altLang="en-US" sz="800" dirty="0"/>
              <a:t>資料來源開放資料平台</a:t>
            </a:r>
            <a:endParaRPr lang="en-US" altLang="zh-TW" sz="800" dirty="0" smtClean="0"/>
          </a:p>
        </p:txBody>
      </p:sp>
    </p:spTree>
    <p:extLst>
      <p:ext uri="{BB962C8B-B14F-4D97-AF65-F5344CB8AC3E}">
        <p14:creationId xmlns:p14="http://schemas.microsoft.com/office/powerpoint/2010/main" val="15283742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橢圓 21"/>
          <p:cNvSpPr/>
          <p:nvPr/>
        </p:nvSpPr>
        <p:spPr>
          <a:xfrm>
            <a:off x="4221585" y="5670165"/>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p:cNvSpPr/>
          <p:nvPr/>
        </p:nvSpPr>
        <p:spPr>
          <a:xfrm>
            <a:off x="8086549" y="5810401"/>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p:nvSpPr>
        <p:spPr>
          <a:xfrm>
            <a:off x="4027055" y="2792297"/>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p:cNvSpPr txBox="1"/>
          <p:nvPr/>
        </p:nvSpPr>
        <p:spPr>
          <a:xfrm>
            <a:off x="4221585" y="4519154"/>
            <a:ext cx="3416320" cy="523220"/>
          </a:xfrm>
          <a:prstGeom prst="rect">
            <a:avLst/>
          </a:prstGeom>
          <a:noFill/>
        </p:spPr>
        <p:txBody>
          <a:bodyPr wrap="none" rtlCol="0">
            <a:spAutoFit/>
          </a:bodyPr>
          <a:lstStyle/>
          <a:p>
            <a:r>
              <a:rPr lang="zh-TW" altLang="zh-TW" sz="2800" dirty="0"/>
              <a:t>市民安全與便民</a:t>
            </a:r>
            <a:r>
              <a:rPr lang="zh-TW" altLang="zh-TW" sz="2800" dirty="0" smtClean="0"/>
              <a:t>服務</a:t>
            </a:r>
            <a:endParaRPr lang="zh-TW" altLang="zh-TW" sz="2800" dirty="0"/>
          </a:p>
        </p:txBody>
      </p:sp>
      <p:sp>
        <p:nvSpPr>
          <p:cNvPr id="4" name="文字方塊 3"/>
          <p:cNvSpPr txBox="1"/>
          <p:nvPr/>
        </p:nvSpPr>
        <p:spPr>
          <a:xfrm>
            <a:off x="2144093" y="5119439"/>
            <a:ext cx="7571303" cy="584775"/>
          </a:xfrm>
          <a:prstGeom prst="rect">
            <a:avLst/>
          </a:prstGeom>
          <a:noFill/>
        </p:spPr>
        <p:txBody>
          <a:bodyPr wrap="none" rtlCol="0">
            <a:spAutoFit/>
          </a:bodyPr>
          <a:lstStyle/>
          <a:p>
            <a:r>
              <a:rPr lang="zh-TW" altLang="zh-TW" sz="3200" dirty="0"/>
              <a:t>新竹市機車左轉安全因素分析與改善</a:t>
            </a:r>
            <a:r>
              <a:rPr lang="zh-TW" altLang="zh-TW" sz="3200" dirty="0" smtClean="0"/>
              <a:t>方案</a:t>
            </a:r>
            <a:endParaRPr lang="zh-TW" altLang="zh-TW" sz="3200" dirty="0"/>
          </a:p>
        </p:txBody>
      </p:sp>
      <p:sp>
        <p:nvSpPr>
          <p:cNvPr id="5" name="文字方塊 4"/>
          <p:cNvSpPr txBox="1"/>
          <p:nvPr/>
        </p:nvSpPr>
        <p:spPr>
          <a:xfrm>
            <a:off x="5260330" y="5845931"/>
            <a:ext cx="1338828" cy="369332"/>
          </a:xfrm>
          <a:prstGeom prst="rect">
            <a:avLst/>
          </a:prstGeom>
          <a:noFill/>
        </p:spPr>
        <p:txBody>
          <a:bodyPr wrap="none" rtlCol="0">
            <a:spAutoFit/>
          </a:bodyPr>
          <a:lstStyle/>
          <a:p>
            <a:r>
              <a:rPr lang="zh-TW" altLang="zh-TW" dirty="0"/>
              <a:t>港明南霸</a:t>
            </a:r>
            <a:r>
              <a:rPr lang="zh-TW" altLang="zh-TW" dirty="0" smtClean="0"/>
              <a:t>天</a:t>
            </a:r>
            <a:endParaRPr lang="zh-TW" altLang="zh-TW" dirty="0"/>
          </a:p>
        </p:txBody>
      </p:sp>
      <p:sp>
        <p:nvSpPr>
          <p:cNvPr id="6" name="橢圓 5"/>
          <p:cNvSpPr/>
          <p:nvPr/>
        </p:nvSpPr>
        <p:spPr>
          <a:xfrm>
            <a:off x="-443346" y="-323273"/>
            <a:ext cx="1958109" cy="1958109"/>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835891" y="2181069"/>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2715491" y="93006"/>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124691" y="4578664"/>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2355198" y="3852172"/>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p:nvPr/>
        </p:nvSpPr>
        <p:spPr>
          <a:xfrm>
            <a:off x="7962463" y="-748747"/>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9481770" y="922356"/>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p:cNvSpPr/>
          <p:nvPr/>
        </p:nvSpPr>
        <p:spPr>
          <a:xfrm>
            <a:off x="8086549" y="3060113"/>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p:cNvSpPr/>
          <p:nvPr/>
        </p:nvSpPr>
        <p:spPr>
          <a:xfrm>
            <a:off x="10161136" y="4373745"/>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p:cNvSpPr/>
          <p:nvPr/>
        </p:nvSpPr>
        <p:spPr>
          <a:xfrm>
            <a:off x="11227936" y="-203194"/>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p:cNvSpPr/>
          <p:nvPr/>
        </p:nvSpPr>
        <p:spPr>
          <a:xfrm>
            <a:off x="1296119" y="6373176"/>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p:cNvSpPr/>
          <p:nvPr/>
        </p:nvSpPr>
        <p:spPr>
          <a:xfrm>
            <a:off x="10907764" y="2346803"/>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p:nvSpPr>
        <p:spPr>
          <a:xfrm>
            <a:off x="11418113" y="6030597"/>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2485" y="-157018"/>
            <a:ext cx="6614521" cy="4676172"/>
          </a:xfrm>
          <a:prstGeom prst="rect">
            <a:avLst/>
          </a:prstGeom>
        </p:spPr>
      </p:pic>
    </p:spTree>
    <p:extLst>
      <p:ext uri="{BB962C8B-B14F-4D97-AF65-F5344CB8AC3E}">
        <p14:creationId xmlns:p14="http://schemas.microsoft.com/office/powerpoint/2010/main" val="39751351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2760311" y="1289193"/>
            <a:ext cx="9431689" cy="4339650"/>
          </a:xfrm>
          <a:prstGeom prst="rect">
            <a:avLst/>
          </a:prstGeom>
          <a:noFill/>
        </p:spPr>
        <p:txBody>
          <a:bodyPr wrap="square" rtlCol="0">
            <a:spAutoFit/>
          </a:bodyPr>
          <a:lstStyle/>
          <a:p>
            <a:r>
              <a:rPr lang="en-US" altLang="zh-TW" sz="4000" dirty="0">
                <a:cs typeface="+mn-ea"/>
                <a:sym typeface="+mn-lt"/>
              </a:rPr>
              <a:t>A1</a:t>
            </a:r>
            <a:r>
              <a:rPr lang="zh-TW" altLang="en-US" sz="4000" dirty="0">
                <a:cs typeface="+mn-ea"/>
                <a:sym typeface="+mn-lt"/>
              </a:rPr>
              <a:t>類</a:t>
            </a:r>
            <a:r>
              <a:rPr lang="en-US" altLang="zh-TW" sz="4000" dirty="0">
                <a:cs typeface="+mn-ea"/>
                <a:sym typeface="+mn-lt"/>
              </a:rPr>
              <a:t>(</a:t>
            </a:r>
            <a:r>
              <a:rPr lang="zh-TW" altLang="en-US" sz="4000" dirty="0">
                <a:cs typeface="+mn-ea"/>
                <a:sym typeface="+mn-lt"/>
              </a:rPr>
              <a:t>人員當場或二十四小時內死亡</a:t>
            </a:r>
            <a:r>
              <a:rPr lang="en-US" altLang="zh-TW" sz="4000" dirty="0">
                <a:cs typeface="+mn-ea"/>
                <a:sym typeface="+mn-lt"/>
              </a:rPr>
              <a:t>)</a:t>
            </a:r>
            <a:r>
              <a:rPr lang="zh-TW" altLang="en-US" sz="4000" dirty="0">
                <a:cs typeface="+mn-ea"/>
                <a:sym typeface="+mn-lt"/>
              </a:rPr>
              <a:t>車禍下降，但是車禍總數和</a:t>
            </a:r>
            <a:r>
              <a:rPr lang="en-US" altLang="zh-TW" sz="4000" dirty="0">
                <a:cs typeface="+mn-ea"/>
                <a:sym typeface="+mn-lt"/>
              </a:rPr>
              <a:t>A2</a:t>
            </a:r>
            <a:r>
              <a:rPr lang="zh-TW" altLang="en-US" sz="4000" dirty="0">
                <a:cs typeface="+mn-ea"/>
                <a:sym typeface="+mn-lt"/>
              </a:rPr>
              <a:t>類</a:t>
            </a:r>
            <a:r>
              <a:rPr lang="en-US" altLang="zh-TW" sz="4000" dirty="0">
                <a:cs typeface="+mn-ea"/>
                <a:sym typeface="+mn-lt"/>
              </a:rPr>
              <a:t>(</a:t>
            </a:r>
            <a:r>
              <a:rPr lang="zh-TW" altLang="en-US" sz="4000" dirty="0">
                <a:cs typeface="+mn-ea"/>
                <a:sym typeface="+mn-lt"/>
              </a:rPr>
              <a:t>人員受傷或超過二十四小時死亡</a:t>
            </a:r>
            <a:r>
              <a:rPr lang="en-US" altLang="zh-TW" sz="4000" dirty="0">
                <a:cs typeface="+mn-ea"/>
                <a:sym typeface="+mn-lt"/>
              </a:rPr>
              <a:t>)</a:t>
            </a:r>
            <a:r>
              <a:rPr lang="zh-TW" altLang="en-US" sz="4000" dirty="0">
                <a:cs typeface="+mn-ea"/>
                <a:sym typeface="+mn-lt"/>
              </a:rPr>
              <a:t>仍連年增加</a:t>
            </a:r>
          </a:p>
          <a:p>
            <a:endParaRPr lang="en-US" altLang="zh-TW" sz="4000" dirty="0" smtClean="0">
              <a:cs typeface="+mn-ea"/>
              <a:sym typeface="+mn-lt"/>
            </a:endParaRPr>
          </a:p>
          <a:p>
            <a:r>
              <a:rPr lang="zh-TW" altLang="en-US" sz="4000" dirty="0" smtClean="0">
                <a:cs typeface="+mn-ea"/>
                <a:sym typeface="+mn-lt"/>
              </a:rPr>
              <a:t>安全帽</a:t>
            </a:r>
            <a:r>
              <a:rPr lang="zh-TW" altLang="en-US" sz="4000" dirty="0">
                <a:cs typeface="+mn-ea"/>
                <a:sym typeface="+mn-lt"/>
              </a:rPr>
              <a:t>跟剎車系統的改善或許能降低車禍中的死亡率，但是車禍呢？</a:t>
            </a:r>
          </a:p>
          <a:p>
            <a:r>
              <a:rPr lang="zh-TW" altLang="en-US" dirty="0">
                <a:cs typeface="+mn-ea"/>
                <a:sym typeface="+mn-lt"/>
              </a:rPr>
              <a:t/>
            </a:r>
            <a:br>
              <a:rPr lang="zh-TW" altLang="en-US" dirty="0">
                <a:cs typeface="+mn-ea"/>
                <a:sym typeface="+mn-lt"/>
              </a:rPr>
            </a:br>
            <a:endParaRPr lang="zh-TW" altLang="en-US" dirty="0">
              <a:cs typeface="+mn-ea"/>
              <a:sym typeface="+mn-lt"/>
            </a:endParaRPr>
          </a:p>
        </p:txBody>
      </p:sp>
    </p:spTree>
    <p:extLst>
      <p:ext uri="{BB962C8B-B14F-4D97-AF65-F5344CB8AC3E}">
        <p14:creationId xmlns:p14="http://schemas.microsoft.com/office/powerpoint/2010/main" val="27215390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p:cNvGrpSpPr/>
          <p:nvPr/>
        </p:nvGrpSpPr>
        <p:grpSpPr>
          <a:xfrm>
            <a:off x="-166255" y="166253"/>
            <a:ext cx="12533746" cy="7241308"/>
            <a:chOff x="-166255" y="0"/>
            <a:chExt cx="12533746" cy="7241308"/>
          </a:xfrm>
        </p:grpSpPr>
        <p:pic>
          <p:nvPicPr>
            <p:cNvPr id="6" name="圖片 5"/>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rot="10800000" flipH="1">
              <a:off x="9095918" y="0"/>
              <a:ext cx="3096082" cy="4664365"/>
            </a:xfrm>
            <a:prstGeom prst="rect">
              <a:avLst/>
            </a:prstGeom>
          </p:spPr>
        </p:pic>
        <p:sp>
          <p:nvSpPr>
            <p:cNvPr id="7" name="手繪多邊形 6"/>
            <p:cNvSpPr/>
            <p:nvPr/>
          </p:nvSpPr>
          <p:spPr>
            <a:xfrm>
              <a:off x="-166255" y="1006762"/>
              <a:ext cx="12533746" cy="6234546"/>
            </a:xfrm>
            <a:custGeom>
              <a:avLst/>
              <a:gdLst>
                <a:gd name="connsiteX0" fmla="*/ 5929747 w 12192000"/>
                <a:gd name="connsiteY0" fmla="*/ 0 h 6142182"/>
                <a:gd name="connsiteX1" fmla="*/ 12074345 w 12192000"/>
                <a:gd name="connsiteY1" fmla="*/ 1193105 h 6142182"/>
                <a:gd name="connsiteX2" fmla="*/ 12192000 w 12192000"/>
                <a:gd name="connsiteY2" fmla="*/ 1287272 h 6142182"/>
                <a:gd name="connsiteX3" fmla="*/ 12192000 w 12192000"/>
                <a:gd name="connsiteY3" fmla="*/ 2619713 h 6142182"/>
                <a:gd name="connsiteX4" fmla="*/ 12192000 w 12192000"/>
                <a:gd name="connsiteY4" fmla="*/ 3362036 h 6142182"/>
                <a:gd name="connsiteX5" fmla="*/ 12192000 w 12192000"/>
                <a:gd name="connsiteY5" fmla="*/ 6142182 h 6142182"/>
                <a:gd name="connsiteX6" fmla="*/ 0 w 12192000"/>
                <a:gd name="connsiteY6" fmla="*/ 6142182 h 6142182"/>
                <a:gd name="connsiteX7" fmla="*/ 0 w 12192000"/>
                <a:gd name="connsiteY7" fmla="*/ 3195782 h 6142182"/>
                <a:gd name="connsiteX8" fmla="*/ 1 w 12192000"/>
                <a:gd name="connsiteY8" fmla="*/ 3195782 h 6142182"/>
                <a:gd name="connsiteX9" fmla="*/ 1 w 12192000"/>
                <a:gd name="connsiteY9" fmla="*/ 1062452 h 6142182"/>
                <a:gd name="connsiteX10" fmla="*/ 65962 w 12192000"/>
                <a:gd name="connsiteY10" fmla="*/ 1022342 h 6142182"/>
                <a:gd name="connsiteX11" fmla="*/ 5929747 w 12192000"/>
                <a:gd name="connsiteY11" fmla="*/ 0 h 614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142182">
                  <a:moveTo>
                    <a:pt x="5929747" y="0"/>
                  </a:moveTo>
                  <a:cubicBezTo>
                    <a:pt x="8691993" y="0"/>
                    <a:pt x="11061988" y="491967"/>
                    <a:pt x="12074345" y="1193105"/>
                  </a:cubicBezTo>
                  <a:lnTo>
                    <a:pt x="12192000" y="1287272"/>
                  </a:lnTo>
                  <a:lnTo>
                    <a:pt x="12192000" y="2619713"/>
                  </a:lnTo>
                  <a:lnTo>
                    <a:pt x="12192000" y="3362036"/>
                  </a:lnTo>
                  <a:lnTo>
                    <a:pt x="12192000" y="6142182"/>
                  </a:lnTo>
                  <a:lnTo>
                    <a:pt x="0" y="6142182"/>
                  </a:lnTo>
                  <a:lnTo>
                    <a:pt x="0" y="3195782"/>
                  </a:lnTo>
                  <a:lnTo>
                    <a:pt x="1" y="3195782"/>
                  </a:lnTo>
                  <a:lnTo>
                    <a:pt x="1" y="1062452"/>
                  </a:lnTo>
                  <a:lnTo>
                    <a:pt x="65962" y="1022342"/>
                  </a:lnTo>
                  <a:cubicBezTo>
                    <a:pt x="1195227" y="413389"/>
                    <a:pt x="3397686" y="0"/>
                    <a:pt x="5929747" y="0"/>
                  </a:cubicBezTo>
                  <a:close/>
                </a:path>
              </a:pathLst>
            </a:cu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cs typeface="+mn-ea"/>
                <a:sym typeface="+mn-lt"/>
              </a:endParaRPr>
            </a:p>
          </p:txBody>
        </p:sp>
      </p:grpSp>
      <p:sp>
        <p:nvSpPr>
          <p:cNvPr id="3" name="文字方塊 2"/>
          <p:cNvSpPr txBox="1"/>
          <p:nvPr/>
        </p:nvSpPr>
        <p:spPr>
          <a:xfrm>
            <a:off x="2372596" y="6562960"/>
            <a:ext cx="9486898" cy="246221"/>
          </a:xfrm>
          <a:prstGeom prst="rect">
            <a:avLst/>
          </a:prstGeom>
          <a:noFill/>
        </p:spPr>
        <p:txBody>
          <a:bodyPr wrap="square" rtlCol="0">
            <a:spAutoFit/>
          </a:bodyPr>
          <a:lstStyle/>
          <a:p>
            <a:pPr algn="r"/>
            <a:r>
              <a:rPr lang="zh-TW" altLang="en-US" sz="1000" dirty="0" smtClean="0"/>
              <a:t>資料來源</a:t>
            </a:r>
            <a:r>
              <a:rPr lang="en-US" altLang="zh-TW" sz="1000" dirty="0" smtClean="0"/>
              <a:t>:</a:t>
            </a:r>
            <a:r>
              <a:rPr lang="zh-TW" altLang="en-US" sz="1000" dirty="0" smtClean="0"/>
              <a:t>內政部警政署</a:t>
            </a:r>
            <a:endParaRPr lang="en-US" altLang="zh-TW" sz="1000" dirty="0"/>
          </a:p>
        </p:txBody>
      </p:sp>
      <p:graphicFrame>
        <p:nvGraphicFramePr>
          <p:cNvPr id="8" name="圖表 7"/>
          <p:cNvGraphicFramePr>
            <a:graphicFrameLocks/>
          </p:cNvGraphicFramePr>
          <p:nvPr>
            <p:extLst>
              <p:ext uri="{D42A27DB-BD31-4B8C-83A1-F6EECF244321}">
                <p14:modId xmlns:p14="http://schemas.microsoft.com/office/powerpoint/2010/main" val="250496453"/>
              </p:ext>
            </p:extLst>
          </p:nvPr>
        </p:nvGraphicFramePr>
        <p:xfrm>
          <a:off x="819150" y="1476375"/>
          <a:ext cx="6867525" cy="53816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p:cNvGraphicFramePr>
            <a:graphicFrameLocks/>
          </p:cNvGraphicFramePr>
          <p:nvPr>
            <p:extLst>
              <p:ext uri="{D42A27DB-BD31-4B8C-83A1-F6EECF244321}">
                <p14:modId xmlns:p14="http://schemas.microsoft.com/office/powerpoint/2010/main" val="1221548330"/>
              </p:ext>
            </p:extLst>
          </p:nvPr>
        </p:nvGraphicFramePr>
        <p:xfrm>
          <a:off x="6568644" y="1990000"/>
          <a:ext cx="6667500" cy="4600575"/>
        </p:xfrm>
        <a:graphic>
          <a:graphicData uri="http://schemas.openxmlformats.org/drawingml/2006/chart">
            <c:chart xmlns:c="http://schemas.openxmlformats.org/drawingml/2006/chart" xmlns:r="http://schemas.openxmlformats.org/officeDocument/2006/relationships" r:id="rId4"/>
          </a:graphicData>
        </a:graphic>
      </p:graphicFrame>
      <p:sp>
        <p:nvSpPr>
          <p:cNvPr id="2" name="文字方塊 1"/>
          <p:cNvSpPr txBox="1"/>
          <p:nvPr/>
        </p:nvSpPr>
        <p:spPr>
          <a:xfrm>
            <a:off x="819150" y="308078"/>
            <a:ext cx="5843588" cy="646331"/>
          </a:xfrm>
          <a:prstGeom prst="rect">
            <a:avLst/>
          </a:prstGeom>
          <a:noFill/>
        </p:spPr>
        <p:txBody>
          <a:bodyPr wrap="square" rtlCol="0">
            <a:spAutoFit/>
          </a:bodyPr>
          <a:lstStyle/>
          <a:p>
            <a:r>
              <a:rPr lang="en-US" altLang="zh-TW" sz="3600" b="1" cap="all" dirty="0">
                <a:solidFill>
                  <a:prstClr val="black">
                    <a:lumMod val="65000"/>
                    <a:lumOff val="35000"/>
                  </a:prstClr>
                </a:solidFill>
              </a:rPr>
              <a:t>A1</a:t>
            </a:r>
            <a:r>
              <a:rPr lang="zh-TW" altLang="zh-TW" sz="3600" b="1" cap="all" dirty="0">
                <a:solidFill>
                  <a:prstClr val="black">
                    <a:lumMod val="65000"/>
                    <a:lumOff val="35000"/>
                  </a:prstClr>
                </a:solidFill>
              </a:rPr>
              <a:t>類道路交通事故</a:t>
            </a:r>
            <a:endParaRPr lang="zh-TW" altLang="en-US" sz="3600" b="1" cap="all" dirty="0">
              <a:solidFill>
                <a:prstClr val="black">
                  <a:lumMod val="65000"/>
                  <a:lumOff val="35000"/>
                </a:prstClr>
              </a:solidFill>
            </a:endParaRPr>
          </a:p>
        </p:txBody>
      </p:sp>
    </p:spTree>
    <p:extLst>
      <p:ext uri="{BB962C8B-B14F-4D97-AF65-F5344CB8AC3E}">
        <p14:creationId xmlns:p14="http://schemas.microsoft.com/office/powerpoint/2010/main" val="9189753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p:cNvGrpSpPr/>
          <p:nvPr/>
        </p:nvGrpSpPr>
        <p:grpSpPr>
          <a:xfrm>
            <a:off x="-166255" y="166253"/>
            <a:ext cx="12533746" cy="7241308"/>
            <a:chOff x="-166255" y="0"/>
            <a:chExt cx="12533746" cy="724130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rot="10800000" flipH="1">
              <a:off x="9095918" y="0"/>
              <a:ext cx="3096082" cy="4664365"/>
            </a:xfrm>
            <a:prstGeom prst="rect">
              <a:avLst/>
            </a:prstGeom>
          </p:spPr>
        </p:pic>
        <p:sp>
          <p:nvSpPr>
            <p:cNvPr id="6" name="手繪多邊形 5"/>
            <p:cNvSpPr/>
            <p:nvPr/>
          </p:nvSpPr>
          <p:spPr>
            <a:xfrm>
              <a:off x="-166255" y="1006762"/>
              <a:ext cx="12533746" cy="6234546"/>
            </a:xfrm>
            <a:custGeom>
              <a:avLst/>
              <a:gdLst>
                <a:gd name="connsiteX0" fmla="*/ 5929747 w 12192000"/>
                <a:gd name="connsiteY0" fmla="*/ 0 h 6142182"/>
                <a:gd name="connsiteX1" fmla="*/ 12074345 w 12192000"/>
                <a:gd name="connsiteY1" fmla="*/ 1193105 h 6142182"/>
                <a:gd name="connsiteX2" fmla="*/ 12192000 w 12192000"/>
                <a:gd name="connsiteY2" fmla="*/ 1287272 h 6142182"/>
                <a:gd name="connsiteX3" fmla="*/ 12192000 w 12192000"/>
                <a:gd name="connsiteY3" fmla="*/ 2619713 h 6142182"/>
                <a:gd name="connsiteX4" fmla="*/ 12192000 w 12192000"/>
                <a:gd name="connsiteY4" fmla="*/ 3362036 h 6142182"/>
                <a:gd name="connsiteX5" fmla="*/ 12192000 w 12192000"/>
                <a:gd name="connsiteY5" fmla="*/ 6142182 h 6142182"/>
                <a:gd name="connsiteX6" fmla="*/ 0 w 12192000"/>
                <a:gd name="connsiteY6" fmla="*/ 6142182 h 6142182"/>
                <a:gd name="connsiteX7" fmla="*/ 0 w 12192000"/>
                <a:gd name="connsiteY7" fmla="*/ 3195782 h 6142182"/>
                <a:gd name="connsiteX8" fmla="*/ 1 w 12192000"/>
                <a:gd name="connsiteY8" fmla="*/ 3195782 h 6142182"/>
                <a:gd name="connsiteX9" fmla="*/ 1 w 12192000"/>
                <a:gd name="connsiteY9" fmla="*/ 1062452 h 6142182"/>
                <a:gd name="connsiteX10" fmla="*/ 65962 w 12192000"/>
                <a:gd name="connsiteY10" fmla="*/ 1022342 h 6142182"/>
                <a:gd name="connsiteX11" fmla="*/ 5929747 w 12192000"/>
                <a:gd name="connsiteY11" fmla="*/ 0 h 614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142182">
                  <a:moveTo>
                    <a:pt x="5929747" y="0"/>
                  </a:moveTo>
                  <a:cubicBezTo>
                    <a:pt x="8691993" y="0"/>
                    <a:pt x="11061988" y="491967"/>
                    <a:pt x="12074345" y="1193105"/>
                  </a:cubicBezTo>
                  <a:lnTo>
                    <a:pt x="12192000" y="1287272"/>
                  </a:lnTo>
                  <a:lnTo>
                    <a:pt x="12192000" y="2619713"/>
                  </a:lnTo>
                  <a:lnTo>
                    <a:pt x="12192000" y="3362036"/>
                  </a:lnTo>
                  <a:lnTo>
                    <a:pt x="12192000" y="6142182"/>
                  </a:lnTo>
                  <a:lnTo>
                    <a:pt x="0" y="6142182"/>
                  </a:lnTo>
                  <a:lnTo>
                    <a:pt x="0" y="3195782"/>
                  </a:lnTo>
                  <a:lnTo>
                    <a:pt x="1" y="3195782"/>
                  </a:lnTo>
                  <a:lnTo>
                    <a:pt x="1" y="1062452"/>
                  </a:lnTo>
                  <a:lnTo>
                    <a:pt x="65962" y="1022342"/>
                  </a:lnTo>
                  <a:cubicBezTo>
                    <a:pt x="1195227" y="413389"/>
                    <a:pt x="3397686" y="0"/>
                    <a:pt x="5929747" y="0"/>
                  </a:cubicBezTo>
                  <a:close/>
                </a:path>
              </a:pathLst>
            </a:cu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cs typeface="+mn-ea"/>
                <a:sym typeface="+mn-lt"/>
              </a:endParaRPr>
            </a:p>
          </p:txBody>
        </p:sp>
      </p:grpSp>
      <p:graphicFrame>
        <p:nvGraphicFramePr>
          <p:cNvPr id="3" name="圖表 2"/>
          <p:cNvGraphicFramePr>
            <a:graphicFrameLocks/>
          </p:cNvGraphicFramePr>
          <p:nvPr>
            <p:extLst>
              <p:ext uri="{D42A27DB-BD31-4B8C-83A1-F6EECF244321}">
                <p14:modId xmlns:p14="http://schemas.microsoft.com/office/powerpoint/2010/main" val="3355720813"/>
              </p:ext>
            </p:extLst>
          </p:nvPr>
        </p:nvGraphicFramePr>
        <p:xfrm>
          <a:off x="637309" y="1856510"/>
          <a:ext cx="10668000" cy="4882826"/>
        </p:xfrm>
        <a:graphic>
          <a:graphicData uri="http://schemas.openxmlformats.org/drawingml/2006/chart">
            <c:chart xmlns:c="http://schemas.openxmlformats.org/drawingml/2006/chart" xmlns:r="http://schemas.openxmlformats.org/officeDocument/2006/relationships" r:id="rId3"/>
          </a:graphicData>
        </a:graphic>
      </p:graphicFrame>
      <p:sp>
        <p:nvSpPr>
          <p:cNvPr id="2" name="文字方塊 1"/>
          <p:cNvSpPr txBox="1"/>
          <p:nvPr/>
        </p:nvSpPr>
        <p:spPr>
          <a:xfrm>
            <a:off x="10073088" y="6523891"/>
            <a:ext cx="1928733" cy="215444"/>
          </a:xfrm>
          <a:prstGeom prst="rect">
            <a:avLst/>
          </a:prstGeom>
          <a:noFill/>
        </p:spPr>
        <p:txBody>
          <a:bodyPr wrap="none" rtlCol="0">
            <a:spAutoFit/>
          </a:bodyPr>
          <a:lstStyle/>
          <a:p>
            <a:r>
              <a:rPr lang="zh-TW" altLang="en-US" sz="800" dirty="0" smtClean="0">
                <a:cs typeface="+mn-ea"/>
                <a:sym typeface="+mn-lt"/>
              </a:rPr>
              <a:t>資料來源</a:t>
            </a:r>
            <a:r>
              <a:rPr lang="en-US" altLang="zh-TW" sz="800" dirty="0" smtClean="0">
                <a:cs typeface="+mn-ea"/>
                <a:sym typeface="+mn-lt"/>
              </a:rPr>
              <a:t>:</a:t>
            </a:r>
            <a:r>
              <a:rPr lang="zh-TW" altLang="en-US" sz="800" dirty="0" smtClean="0">
                <a:cs typeface="+mn-ea"/>
                <a:sym typeface="+mn-lt"/>
              </a:rPr>
              <a:t>內政部警政署 警政統計報告</a:t>
            </a:r>
            <a:endParaRPr lang="en-US" altLang="zh-TW" sz="800" dirty="0" smtClean="0">
              <a:cs typeface="+mn-ea"/>
              <a:sym typeface="+mn-lt"/>
            </a:endParaRPr>
          </a:p>
        </p:txBody>
      </p:sp>
      <p:sp>
        <p:nvSpPr>
          <p:cNvPr id="7" name="文字方塊 6"/>
          <p:cNvSpPr txBox="1"/>
          <p:nvPr/>
        </p:nvSpPr>
        <p:spPr>
          <a:xfrm>
            <a:off x="163556" y="369602"/>
            <a:ext cx="7367723" cy="523220"/>
          </a:xfrm>
          <a:prstGeom prst="rect">
            <a:avLst/>
          </a:prstGeom>
          <a:noFill/>
        </p:spPr>
        <p:txBody>
          <a:bodyPr wrap="none" rtlCol="0">
            <a:spAutoFit/>
          </a:bodyPr>
          <a:lstStyle/>
          <a:p>
            <a:r>
              <a:rPr lang="zh-TW" altLang="zh-TW" sz="2800" dirty="0">
                <a:solidFill>
                  <a:prstClr val="black">
                    <a:lumMod val="65000"/>
                    <a:lumOff val="35000"/>
                  </a:prstClr>
                </a:solidFill>
                <a:cs typeface="+mn-ea"/>
              </a:rPr>
              <a:t>近</a:t>
            </a:r>
            <a:r>
              <a:rPr lang="en-US" altLang="zh-TW" sz="2800" dirty="0">
                <a:solidFill>
                  <a:prstClr val="black">
                    <a:lumMod val="65000"/>
                    <a:lumOff val="35000"/>
                  </a:prstClr>
                </a:solidFill>
                <a:cs typeface="+mn-ea"/>
              </a:rPr>
              <a:t>5</a:t>
            </a:r>
            <a:r>
              <a:rPr lang="zh-TW" altLang="zh-TW" sz="2800" dirty="0">
                <a:solidFill>
                  <a:prstClr val="black">
                    <a:lumMod val="65000"/>
                    <a:lumOff val="35000"/>
                  </a:prstClr>
                </a:solidFill>
                <a:cs typeface="+mn-ea"/>
              </a:rPr>
              <a:t>年</a:t>
            </a:r>
            <a:r>
              <a:rPr lang="en-US" altLang="zh-TW" sz="2800" dirty="0">
                <a:solidFill>
                  <a:prstClr val="black">
                    <a:lumMod val="65000"/>
                    <a:lumOff val="35000"/>
                  </a:prstClr>
                </a:solidFill>
                <a:cs typeface="+mn-ea"/>
              </a:rPr>
              <a:t>A1</a:t>
            </a:r>
            <a:r>
              <a:rPr lang="zh-TW" altLang="zh-TW" sz="2800" dirty="0">
                <a:solidFill>
                  <a:prstClr val="black">
                    <a:lumMod val="65000"/>
                    <a:lumOff val="35000"/>
                  </a:prstClr>
                </a:solidFill>
                <a:cs typeface="+mn-ea"/>
              </a:rPr>
              <a:t>及</a:t>
            </a:r>
            <a:r>
              <a:rPr lang="en-US" altLang="zh-TW" sz="2800" dirty="0">
                <a:solidFill>
                  <a:prstClr val="black">
                    <a:lumMod val="65000"/>
                    <a:lumOff val="35000"/>
                  </a:prstClr>
                </a:solidFill>
                <a:cs typeface="+mn-ea"/>
              </a:rPr>
              <a:t>A2</a:t>
            </a:r>
            <a:r>
              <a:rPr lang="zh-TW" altLang="zh-TW" sz="2800" dirty="0">
                <a:solidFill>
                  <a:prstClr val="black">
                    <a:lumMod val="65000"/>
                    <a:lumOff val="35000"/>
                  </a:prstClr>
                </a:solidFill>
                <a:cs typeface="+mn-ea"/>
              </a:rPr>
              <a:t>類機車肇事件數占比及死傷人數</a:t>
            </a:r>
          </a:p>
        </p:txBody>
      </p:sp>
    </p:spTree>
    <p:extLst>
      <p:ext uri="{BB962C8B-B14F-4D97-AF65-F5344CB8AC3E}">
        <p14:creationId xmlns:p14="http://schemas.microsoft.com/office/powerpoint/2010/main" val="32986420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2760311" y="766618"/>
            <a:ext cx="9431689" cy="3724096"/>
          </a:xfrm>
          <a:prstGeom prst="rect">
            <a:avLst/>
          </a:prstGeom>
          <a:noFill/>
        </p:spPr>
        <p:txBody>
          <a:bodyPr wrap="square" rtlCol="0">
            <a:spAutoFit/>
          </a:bodyPr>
          <a:lstStyle/>
          <a:p>
            <a:r>
              <a:rPr lang="zh-TW" altLang="en-US" sz="4000" dirty="0">
                <a:cs typeface="+mn-ea"/>
                <a:sym typeface="+mn-lt"/>
              </a:rPr>
              <a:t>機車在交通事故中一直是占大多數，是車禍的受害者</a:t>
            </a:r>
            <a:r>
              <a:rPr lang="en-US" altLang="zh-TW" sz="4000" dirty="0">
                <a:cs typeface="+mn-ea"/>
                <a:sym typeface="+mn-lt"/>
              </a:rPr>
              <a:t>(</a:t>
            </a:r>
            <a:r>
              <a:rPr lang="zh-TW" altLang="en-US" sz="4000" dirty="0">
                <a:cs typeface="+mn-ea"/>
                <a:sym typeface="+mn-lt"/>
              </a:rPr>
              <a:t>占死傷比近</a:t>
            </a:r>
            <a:r>
              <a:rPr lang="en-US" altLang="zh-TW" sz="4000" dirty="0">
                <a:cs typeface="+mn-ea"/>
                <a:sym typeface="+mn-lt"/>
              </a:rPr>
              <a:t>60</a:t>
            </a:r>
            <a:r>
              <a:rPr lang="zh-TW" altLang="en-US" sz="4000" dirty="0">
                <a:cs typeface="+mn-ea"/>
                <a:sym typeface="+mn-lt"/>
              </a:rPr>
              <a:t>％、交通事故中占</a:t>
            </a:r>
            <a:r>
              <a:rPr lang="en-US" altLang="zh-TW" sz="4000" dirty="0">
                <a:cs typeface="+mn-ea"/>
                <a:sym typeface="+mn-lt"/>
              </a:rPr>
              <a:t>44</a:t>
            </a:r>
            <a:r>
              <a:rPr lang="zh-TW" altLang="en-US" sz="4000" dirty="0">
                <a:cs typeface="+mn-ea"/>
                <a:sym typeface="+mn-lt"/>
              </a:rPr>
              <a:t>％</a:t>
            </a:r>
            <a:r>
              <a:rPr lang="en-US" altLang="zh-TW" sz="4000" dirty="0">
                <a:cs typeface="+mn-ea"/>
                <a:sym typeface="+mn-lt"/>
              </a:rPr>
              <a:t>)</a:t>
            </a:r>
          </a:p>
          <a:p>
            <a:r>
              <a:rPr lang="zh-TW" altLang="en-US" sz="4000" dirty="0">
                <a:cs typeface="+mn-ea"/>
                <a:sym typeface="+mn-lt"/>
              </a:rPr>
              <a:t>同時也是馬路上的弱勢</a:t>
            </a:r>
            <a:r>
              <a:rPr lang="en-US" altLang="zh-TW" sz="4000" dirty="0">
                <a:cs typeface="+mn-ea"/>
                <a:sym typeface="+mn-lt"/>
              </a:rPr>
              <a:t>(</a:t>
            </a:r>
            <a:r>
              <a:rPr lang="zh-TW" altLang="en-US" sz="4000" dirty="0">
                <a:cs typeface="+mn-ea"/>
                <a:sym typeface="+mn-lt"/>
              </a:rPr>
              <a:t>肉包鐵、外側車道</a:t>
            </a:r>
            <a:r>
              <a:rPr lang="en-US" altLang="zh-TW" sz="4000" dirty="0">
                <a:cs typeface="+mn-ea"/>
                <a:sym typeface="+mn-lt"/>
              </a:rPr>
              <a:t>)</a:t>
            </a:r>
            <a:r>
              <a:rPr lang="zh-TW" altLang="en-US" sz="4000" dirty="0">
                <a:cs typeface="+mn-ea"/>
                <a:sym typeface="+mn-lt"/>
              </a:rPr>
              <a:t>，跟汽車相比較危險</a:t>
            </a:r>
          </a:p>
          <a:p>
            <a:r>
              <a:rPr lang="zh-TW" altLang="en-US" dirty="0" smtClean="0">
                <a:cs typeface="+mn-ea"/>
                <a:sym typeface="+mn-lt"/>
              </a:rPr>
              <a:t/>
            </a:r>
            <a:br>
              <a:rPr lang="zh-TW" altLang="en-US" dirty="0" smtClean="0">
                <a:cs typeface="+mn-ea"/>
                <a:sym typeface="+mn-lt"/>
              </a:rPr>
            </a:br>
            <a:endParaRPr lang="zh-TW" altLang="en-US" dirty="0">
              <a:cs typeface="+mn-ea"/>
              <a:sym typeface="+mn-lt"/>
            </a:endParaRPr>
          </a:p>
        </p:txBody>
      </p:sp>
    </p:spTree>
    <p:extLst>
      <p:ext uri="{BB962C8B-B14F-4D97-AF65-F5344CB8AC3E}">
        <p14:creationId xmlns:p14="http://schemas.microsoft.com/office/powerpoint/2010/main" val="17438380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p:cNvGrpSpPr/>
          <p:nvPr/>
        </p:nvGrpSpPr>
        <p:grpSpPr>
          <a:xfrm>
            <a:off x="-166255" y="166253"/>
            <a:ext cx="12533746" cy="7241308"/>
            <a:chOff x="-166255" y="0"/>
            <a:chExt cx="12533746" cy="724130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rot="10800000" flipH="1">
              <a:off x="9095918" y="0"/>
              <a:ext cx="3096082" cy="4664365"/>
            </a:xfrm>
            <a:prstGeom prst="rect">
              <a:avLst/>
            </a:prstGeom>
          </p:spPr>
        </p:pic>
        <p:sp>
          <p:nvSpPr>
            <p:cNvPr id="6" name="手繪多邊形 5"/>
            <p:cNvSpPr/>
            <p:nvPr/>
          </p:nvSpPr>
          <p:spPr>
            <a:xfrm>
              <a:off x="-166255" y="1006762"/>
              <a:ext cx="12533746" cy="6234546"/>
            </a:xfrm>
            <a:custGeom>
              <a:avLst/>
              <a:gdLst>
                <a:gd name="connsiteX0" fmla="*/ 5929747 w 12192000"/>
                <a:gd name="connsiteY0" fmla="*/ 0 h 6142182"/>
                <a:gd name="connsiteX1" fmla="*/ 12074345 w 12192000"/>
                <a:gd name="connsiteY1" fmla="*/ 1193105 h 6142182"/>
                <a:gd name="connsiteX2" fmla="*/ 12192000 w 12192000"/>
                <a:gd name="connsiteY2" fmla="*/ 1287272 h 6142182"/>
                <a:gd name="connsiteX3" fmla="*/ 12192000 w 12192000"/>
                <a:gd name="connsiteY3" fmla="*/ 2619713 h 6142182"/>
                <a:gd name="connsiteX4" fmla="*/ 12192000 w 12192000"/>
                <a:gd name="connsiteY4" fmla="*/ 3362036 h 6142182"/>
                <a:gd name="connsiteX5" fmla="*/ 12192000 w 12192000"/>
                <a:gd name="connsiteY5" fmla="*/ 6142182 h 6142182"/>
                <a:gd name="connsiteX6" fmla="*/ 0 w 12192000"/>
                <a:gd name="connsiteY6" fmla="*/ 6142182 h 6142182"/>
                <a:gd name="connsiteX7" fmla="*/ 0 w 12192000"/>
                <a:gd name="connsiteY7" fmla="*/ 3195782 h 6142182"/>
                <a:gd name="connsiteX8" fmla="*/ 1 w 12192000"/>
                <a:gd name="connsiteY8" fmla="*/ 3195782 h 6142182"/>
                <a:gd name="connsiteX9" fmla="*/ 1 w 12192000"/>
                <a:gd name="connsiteY9" fmla="*/ 1062452 h 6142182"/>
                <a:gd name="connsiteX10" fmla="*/ 65962 w 12192000"/>
                <a:gd name="connsiteY10" fmla="*/ 1022342 h 6142182"/>
                <a:gd name="connsiteX11" fmla="*/ 5929747 w 12192000"/>
                <a:gd name="connsiteY11" fmla="*/ 0 h 614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142182">
                  <a:moveTo>
                    <a:pt x="5929747" y="0"/>
                  </a:moveTo>
                  <a:cubicBezTo>
                    <a:pt x="8691993" y="0"/>
                    <a:pt x="11061988" y="491967"/>
                    <a:pt x="12074345" y="1193105"/>
                  </a:cubicBezTo>
                  <a:lnTo>
                    <a:pt x="12192000" y="1287272"/>
                  </a:lnTo>
                  <a:lnTo>
                    <a:pt x="12192000" y="2619713"/>
                  </a:lnTo>
                  <a:lnTo>
                    <a:pt x="12192000" y="3362036"/>
                  </a:lnTo>
                  <a:lnTo>
                    <a:pt x="12192000" y="6142182"/>
                  </a:lnTo>
                  <a:lnTo>
                    <a:pt x="0" y="6142182"/>
                  </a:lnTo>
                  <a:lnTo>
                    <a:pt x="0" y="3195782"/>
                  </a:lnTo>
                  <a:lnTo>
                    <a:pt x="1" y="3195782"/>
                  </a:lnTo>
                  <a:lnTo>
                    <a:pt x="1" y="1062452"/>
                  </a:lnTo>
                  <a:lnTo>
                    <a:pt x="65962" y="1022342"/>
                  </a:lnTo>
                  <a:cubicBezTo>
                    <a:pt x="1195227" y="413389"/>
                    <a:pt x="3397686" y="0"/>
                    <a:pt x="5929747" y="0"/>
                  </a:cubicBezTo>
                  <a:close/>
                </a:path>
              </a:pathLst>
            </a:cu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cs typeface="+mn-ea"/>
                <a:sym typeface="+mn-lt"/>
              </a:endParaRPr>
            </a:p>
          </p:txBody>
        </p:sp>
      </p:grpSp>
      <p:graphicFrame>
        <p:nvGraphicFramePr>
          <p:cNvPr id="2" name="圖表 1"/>
          <p:cNvGraphicFramePr>
            <a:graphicFrameLocks/>
          </p:cNvGraphicFramePr>
          <p:nvPr>
            <p:extLst>
              <p:ext uri="{D42A27DB-BD31-4B8C-83A1-F6EECF244321}">
                <p14:modId xmlns:p14="http://schemas.microsoft.com/office/powerpoint/2010/main" val="176806379"/>
              </p:ext>
            </p:extLst>
          </p:nvPr>
        </p:nvGraphicFramePr>
        <p:xfrm>
          <a:off x="1108364" y="762326"/>
          <a:ext cx="12277348" cy="6782090"/>
        </p:xfrm>
        <a:graphic>
          <a:graphicData uri="http://schemas.openxmlformats.org/drawingml/2006/chart">
            <c:chart xmlns:c="http://schemas.openxmlformats.org/drawingml/2006/chart" xmlns:r="http://schemas.openxmlformats.org/officeDocument/2006/relationships" r:id="rId3"/>
          </a:graphicData>
        </a:graphic>
      </p:graphicFrame>
      <p:sp>
        <p:nvSpPr>
          <p:cNvPr id="3" name="文字方塊 2"/>
          <p:cNvSpPr txBox="1"/>
          <p:nvPr/>
        </p:nvSpPr>
        <p:spPr>
          <a:xfrm>
            <a:off x="8950569" y="6510654"/>
            <a:ext cx="3138854" cy="246221"/>
          </a:xfrm>
          <a:prstGeom prst="rect">
            <a:avLst/>
          </a:prstGeom>
          <a:noFill/>
        </p:spPr>
        <p:txBody>
          <a:bodyPr wrap="square" rtlCol="0">
            <a:spAutoFit/>
          </a:bodyPr>
          <a:lstStyle/>
          <a:p>
            <a:pPr algn="r"/>
            <a:r>
              <a:rPr lang="zh-TW" altLang="en-US" sz="1000" dirty="0" smtClean="0">
                <a:cs typeface="+mn-ea"/>
                <a:sym typeface="+mn-lt"/>
              </a:rPr>
              <a:t>資料來源</a:t>
            </a:r>
            <a:r>
              <a:rPr lang="en-US" altLang="zh-TW" sz="1000" dirty="0" smtClean="0">
                <a:cs typeface="+mn-ea"/>
                <a:sym typeface="+mn-lt"/>
              </a:rPr>
              <a:t>:</a:t>
            </a:r>
            <a:r>
              <a:rPr lang="zh-TW" altLang="en-US" sz="1000" dirty="0" smtClean="0">
                <a:cs typeface="+mn-ea"/>
                <a:sym typeface="+mn-lt"/>
              </a:rPr>
              <a:t>行政院主計處 國情統計通報</a:t>
            </a:r>
            <a:endParaRPr lang="en-US" altLang="zh-TW" sz="1000" dirty="0" smtClean="0">
              <a:cs typeface="+mn-ea"/>
              <a:sym typeface="+mn-lt"/>
            </a:endParaRPr>
          </a:p>
        </p:txBody>
      </p:sp>
      <p:sp>
        <p:nvSpPr>
          <p:cNvPr id="7" name="文字方塊 6"/>
          <p:cNvSpPr txBox="1"/>
          <p:nvPr/>
        </p:nvSpPr>
        <p:spPr>
          <a:xfrm>
            <a:off x="71490" y="361778"/>
            <a:ext cx="8084219" cy="584775"/>
          </a:xfrm>
          <a:prstGeom prst="rect">
            <a:avLst/>
          </a:prstGeom>
          <a:noFill/>
        </p:spPr>
        <p:txBody>
          <a:bodyPr wrap="square" rtlCol="0">
            <a:spAutoFit/>
          </a:bodyPr>
          <a:lstStyle/>
          <a:p>
            <a:pPr algn="ctr">
              <a:defRPr sz="2128" b="1" i="0" u="none" strike="noStrike" kern="1200" cap="all" baseline="0">
                <a:solidFill>
                  <a:prstClr val="black">
                    <a:lumMod val="65000"/>
                    <a:lumOff val="35000"/>
                  </a:prstClr>
                </a:solidFill>
                <a:latin typeface="+mn-lt"/>
                <a:ea typeface="+mn-ea"/>
                <a:cs typeface="+mn-cs"/>
              </a:defRPr>
            </a:pPr>
            <a:r>
              <a:rPr lang="en-US" altLang="zh-TW" sz="3200" dirty="0"/>
              <a:t>105</a:t>
            </a:r>
            <a:r>
              <a:rPr lang="zh-TW" altLang="zh-TW" sz="3200" dirty="0"/>
              <a:t>年</a:t>
            </a:r>
            <a:r>
              <a:rPr lang="en-US" altLang="zh-TW" sz="3200" dirty="0"/>
              <a:t>A1</a:t>
            </a:r>
            <a:r>
              <a:rPr lang="zh-TW" altLang="zh-TW" sz="3200" dirty="0"/>
              <a:t>及</a:t>
            </a:r>
            <a:r>
              <a:rPr lang="en-US" altLang="zh-TW" sz="3200" dirty="0"/>
              <a:t>A2</a:t>
            </a:r>
            <a:r>
              <a:rPr lang="zh-TW" altLang="zh-TW" sz="3200" dirty="0"/>
              <a:t>類</a:t>
            </a:r>
            <a:r>
              <a:rPr lang="zh-TW" altLang="zh-TW" sz="3200" dirty="0" smtClean="0"/>
              <a:t>機車肇事</a:t>
            </a:r>
            <a:r>
              <a:rPr lang="zh-TW" altLang="zh-TW" sz="3200" dirty="0"/>
              <a:t>事件主要原因占</a:t>
            </a:r>
            <a:r>
              <a:rPr lang="zh-TW" altLang="zh-TW" sz="3200" dirty="0" smtClean="0"/>
              <a:t>比</a:t>
            </a:r>
            <a:endParaRPr lang="zh-TW" altLang="zh-TW" sz="3200" dirty="0"/>
          </a:p>
        </p:txBody>
      </p:sp>
    </p:spTree>
    <p:extLst>
      <p:ext uri="{BB962C8B-B14F-4D97-AF65-F5344CB8AC3E}">
        <p14:creationId xmlns:p14="http://schemas.microsoft.com/office/powerpoint/2010/main" val="20028013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2760311" y="118309"/>
            <a:ext cx="9431689" cy="1938992"/>
          </a:xfrm>
          <a:prstGeom prst="rect">
            <a:avLst/>
          </a:prstGeom>
          <a:noFill/>
        </p:spPr>
        <p:txBody>
          <a:bodyPr wrap="square" rtlCol="0">
            <a:spAutoFit/>
          </a:bodyPr>
          <a:lstStyle/>
          <a:p>
            <a:r>
              <a:rPr lang="zh-TW" altLang="en-US" sz="4000" dirty="0">
                <a:cs typeface="+mn-ea"/>
                <a:sym typeface="+mn-lt"/>
              </a:rPr>
              <a:t>轉彎不當占機車肇事原因的</a:t>
            </a:r>
            <a:r>
              <a:rPr lang="en-US" altLang="zh-TW" sz="4000" dirty="0">
                <a:cs typeface="+mn-ea"/>
                <a:sym typeface="+mn-lt"/>
              </a:rPr>
              <a:t>10</a:t>
            </a:r>
            <a:r>
              <a:rPr lang="zh-TW" altLang="en-US" sz="4000" dirty="0">
                <a:cs typeface="+mn-ea"/>
                <a:sym typeface="+mn-lt"/>
              </a:rPr>
              <a:t>％</a:t>
            </a:r>
            <a:r>
              <a:rPr lang="en-US" altLang="zh-TW" sz="4000" dirty="0">
                <a:cs typeface="+mn-ea"/>
                <a:sym typeface="+mn-lt"/>
              </a:rPr>
              <a:t>(</a:t>
            </a:r>
            <a:r>
              <a:rPr lang="zh-TW" altLang="en-US" sz="4000" dirty="0">
                <a:cs typeface="+mn-ea"/>
                <a:sym typeface="+mn-lt"/>
              </a:rPr>
              <a:t>排名第二</a:t>
            </a:r>
            <a:r>
              <a:rPr lang="en-US" altLang="zh-TW" sz="4000" dirty="0">
                <a:cs typeface="+mn-ea"/>
                <a:sym typeface="+mn-lt"/>
              </a:rPr>
              <a:t>)</a:t>
            </a:r>
            <a:r>
              <a:rPr lang="zh-TW" altLang="en-US" sz="4000" dirty="0">
                <a:cs typeface="+mn-ea"/>
                <a:sym typeface="+mn-lt"/>
              </a:rPr>
              <a:t>，機車左轉一直是交通混亂的原因和</a:t>
            </a:r>
            <a:r>
              <a:rPr lang="zh-TW" altLang="en-US" sz="4000" dirty="0" smtClean="0">
                <a:cs typeface="+mn-ea"/>
                <a:sym typeface="+mn-lt"/>
              </a:rPr>
              <a:t>問題</a:t>
            </a:r>
            <a:endParaRPr lang="zh-TW" altLang="en-US" sz="4000" dirty="0">
              <a:cs typeface="+mn-ea"/>
              <a:sym typeface="+mn-lt"/>
            </a:endParaRPr>
          </a:p>
        </p:txBody>
      </p:sp>
      <p:pic>
        <p:nvPicPr>
          <p:cNvPr id="2" name="圖片 1"/>
          <p:cNvPicPr>
            <a:picLocks noChangeAspect="1"/>
          </p:cNvPicPr>
          <p:nvPr/>
        </p:nvPicPr>
        <p:blipFill rotWithShape="1">
          <a:blip r:embed="rId3"/>
          <a:srcRect t="2930"/>
          <a:stretch/>
        </p:blipFill>
        <p:spPr>
          <a:xfrm>
            <a:off x="3445886" y="2198255"/>
            <a:ext cx="7711642" cy="4670967"/>
          </a:xfrm>
          <a:prstGeom prst="rect">
            <a:avLst/>
          </a:prstGeom>
        </p:spPr>
      </p:pic>
      <p:sp>
        <p:nvSpPr>
          <p:cNvPr id="3" name="矩形 2"/>
          <p:cNvSpPr/>
          <p:nvPr/>
        </p:nvSpPr>
        <p:spPr>
          <a:xfrm>
            <a:off x="9771950" y="6488668"/>
            <a:ext cx="1245854" cy="246221"/>
          </a:xfrm>
          <a:prstGeom prst="rect">
            <a:avLst/>
          </a:prstGeom>
        </p:spPr>
        <p:txBody>
          <a:bodyPr wrap="none">
            <a:spAutoFit/>
          </a:bodyPr>
          <a:lstStyle/>
          <a:p>
            <a:pPr algn="r"/>
            <a:r>
              <a:rPr lang="zh-TW" altLang="en-US" sz="1000" dirty="0">
                <a:cs typeface="+mn-ea"/>
                <a:sym typeface="+mn-lt"/>
              </a:rPr>
              <a:t>資料</a:t>
            </a:r>
            <a:r>
              <a:rPr lang="zh-TW" altLang="en-US" sz="1000" dirty="0" smtClean="0">
                <a:cs typeface="+mn-ea"/>
                <a:sym typeface="+mn-lt"/>
              </a:rPr>
              <a:t>來源</a:t>
            </a:r>
            <a:r>
              <a:rPr lang="en-US" altLang="zh-TW" sz="1000" dirty="0" smtClean="0">
                <a:cs typeface="+mn-ea"/>
                <a:sym typeface="+mn-lt"/>
              </a:rPr>
              <a:t>:</a:t>
            </a:r>
            <a:r>
              <a:rPr lang="zh-TW" altLang="en-US" sz="1000" dirty="0">
                <a:cs typeface="+mn-ea"/>
                <a:sym typeface="+mn-lt"/>
              </a:rPr>
              <a:t>台視新聞</a:t>
            </a:r>
            <a:endParaRPr lang="en-US" altLang="zh-TW" sz="1000" dirty="0">
              <a:cs typeface="+mn-ea"/>
              <a:sym typeface="+mn-lt"/>
            </a:endParaRPr>
          </a:p>
        </p:txBody>
      </p:sp>
    </p:spTree>
    <p:extLst>
      <p:ext uri="{BB962C8B-B14F-4D97-AF65-F5344CB8AC3E}">
        <p14:creationId xmlns:p14="http://schemas.microsoft.com/office/powerpoint/2010/main" val="15172878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2700955" y="517236"/>
            <a:ext cx="9431689" cy="1323439"/>
          </a:xfrm>
          <a:prstGeom prst="rect">
            <a:avLst/>
          </a:prstGeom>
          <a:noFill/>
        </p:spPr>
        <p:txBody>
          <a:bodyPr wrap="square" rtlCol="0">
            <a:spAutoFit/>
          </a:bodyPr>
          <a:lstStyle/>
          <a:p>
            <a:r>
              <a:rPr lang="zh-TW" altLang="en-US" sz="4000" dirty="0">
                <a:cs typeface="+mn-ea"/>
                <a:sym typeface="+mn-lt"/>
              </a:rPr>
              <a:t>機車直接左轉不安全，但是二段式左轉真的能保證騎士的安全嗎</a:t>
            </a:r>
            <a:r>
              <a:rPr lang="zh-TW" altLang="en-US" sz="4000" dirty="0" smtClean="0">
                <a:cs typeface="+mn-ea"/>
                <a:sym typeface="+mn-lt"/>
              </a:rPr>
              <a:t>？</a:t>
            </a:r>
            <a:endParaRPr lang="zh-TW" altLang="en-US" sz="4000" dirty="0">
              <a:cs typeface="+mn-ea"/>
              <a:sym typeface="+mn-lt"/>
            </a:endParaRPr>
          </a:p>
        </p:txBody>
      </p:sp>
      <p:pic>
        <p:nvPicPr>
          <p:cNvPr id="11" name="圖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9462" y="4617178"/>
            <a:ext cx="4058135" cy="2033004"/>
          </a:xfrm>
          <a:prstGeom prst="rect">
            <a:avLst/>
          </a:prstGeom>
        </p:spPr>
      </p:pic>
      <p:pic>
        <p:nvPicPr>
          <p:cNvPr id="12" name="圖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8950" y="2123472"/>
            <a:ext cx="4058135" cy="2282701"/>
          </a:xfrm>
          <a:prstGeom prst="rect">
            <a:avLst/>
          </a:prstGeom>
        </p:spPr>
      </p:pic>
      <p:pic>
        <p:nvPicPr>
          <p:cNvPr id="13" name="圖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0666" y="2079531"/>
            <a:ext cx="4070573" cy="2289698"/>
          </a:xfrm>
          <a:prstGeom prst="rect">
            <a:avLst/>
          </a:prstGeom>
        </p:spPr>
      </p:pic>
      <p:pic>
        <p:nvPicPr>
          <p:cNvPr id="14" name="圖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8515" y="4617180"/>
            <a:ext cx="3982724" cy="2033002"/>
          </a:xfrm>
          <a:prstGeom prst="rect">
            <a:avLst/>
          </a:prstGeom>
        </p:spPr>
      </p:pic>
      <p:cxnSp>
        <p:nvCxnSpPr>
          <p:cNvPr id="15" name="直線單箭頭接點 14"/>
          <p:cNvCxnSpPr/>
          <p:nvPr/>
        </p:nvCxnSpPr>
        <p:spPr>
          <a:xfrm flipV="1">
            <a:off x="6994950" y="4086297"/>
            <a:ext cx="1161466" cy="139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H="1">
            <a:off x="6994949" y="4264715"/>
            <a:ext cx="1131924" cy="9235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6994949" y="5337848"/>
            <a:ext cx="1161466" cy="139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橢圓 17"/>
          <p:cNvSpPr/>
          <p:nvPr/>
        </p:nvSpPr>
        <p:spPr>
          <a:xfrm>
            <a:off x="6386230" y="2581550"/>
            <a:ext cx="608720" cy="946534"/>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p:cNvSpPr/>
          <p:nvPr/>
        </p:nvSpPr>
        <p:spPr>
          <a:xfrm>
            <a:off x="5088326" y="2334478"/>
            <a:ext cx="914637" cy="1349942"/>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11032708" y="6665632"/>
            <a:ext cx="1159292" cy="215444"/>
          </a:xfrm>
          <a:prstGeom prst="rect">
            <a:avLst/>
          </a:prstGeom>
          <a:noFill/>
        </p:spPr>
        <p:txBody>
          <a:bodyPr wrap="none" rtlCol="0">
            <a:spAutoFit/>
          </a:bodyPr>
          <a:lstStyle/>
          <a:p>
            <a:pPr algn="r"/>
            <a:r>
              <a:rPr lang="zh-TW" altLang="en-US" sz="800" dirty="0" smtClean="0">
                <a:latin typeface="標楷體" panose="03000509000000000000" pitchFamily="65" charset="-120"/>
                <a:ea typeface="標楷體" panose="03000509000000000000" pitchFamily="65" charset="-120"/>
              </a:rPr>
              <a:t>資料來源</a:t>
            </a:r>
            <a:r>
              <a:rPr lang="en-US" altLang="zh-TW" sz="800" dirty="0" smtClean="0">
                <a:latin typeface="標楷體" panose="03000509000000000000" pitchFamily="65" charset="-120"/>
                <a:ea typeface="標楷體" panose="03000509000000000000" pitchFamily="65" charset="-120"/>
              </a:rPr>
              <a:t>:</a:t>
            </a:r>
            <a:r>
              <a:rPr lang="zh-TW" altLang="en-US" sz="800" dirty="0" smtClean="0">
                <a:latin typeface="標楷體" panose="03000509000000000000" pitchFamily="65" charset="-120"/>
                <a:ea typeface="標楷體" panose="03000509000000000000" pitchFamily="65" charset="-120"/>
              </a:rPr>
              <a:t>蘋果動新聞</a:t>
            </a:r>
            <a:endParaRPr lang="en-US" altLang="zh-TW" sz="800" dirty="0" smtClean="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683645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vk40t2">
      <a:majorFont>
        <a:latin typeface="Arial" panose="020F0302020204030204"/>
        <a:ea typeface="標楷體"/>
        <a:cs typeface=""/>
      </a:majorFont>
      <a:minorFont>
        <a:latin typeface="Arial" panose="020F0502020204030204"/>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2AE8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544</TotalTime>
  <Words>702</Words>
  <Application>Microsoft Office PowerPoint</Application>
  <PresentationFormat>寬螢幕</PresentationFormat>
  <Paragraphs>72</Paragraphs>
  <Slides>21</Slides>
  <Notes>0</Notes>
  <HiddenSlides>0</HiddenSlides>
  <MMClips>0</MMClips>
  <ScaleCrop>false</ScaleCrop>
  <HeadingPairs>
    <vt:vector size="6" baseType="variant">
      <vt:variant>
        <vt:lpstr>使用字型</vt:lpstr>
      </vt:variant>
      <vt:variant>
        <vt:i4>2</vt:i4>
      </vt:variant>
      <vt:variant>
        <vt:lpstr>佈景主題</vt:lpstr>
      </vt:variant>
      <vt:variant>
        <vt:i4>1</vt:i4>
      </vt:variant>
      <vt:variant>
        <vt:lpstr>投影片標題</vt:lpstr>
      </vt:variant>
      <vt:variant>
        <vt:i4>21</vt:i4>
      </vt:variant>
    </vt:vector>
  </HeadingPairs>
  <TitlesOfParts>
    <vt:vector size="24" baseType="lpstr">
      <vt:lpstr>標楷體</vt:lpstr>
      <vt:lpstr>Arial</vt:lpstr>
      <vt:lpstr>Office 佈景主題</vt:lpstr>
      <vt:lpstr>PowerPoint 簡報</vt:lpstr>
      <vt:lpstr>道路交通事故－按A1、A2分類</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翔</dc:creator>
  <cp:lastModifiedBy>翔</cp:lastModifiedBy>
  <cp:revision>48</cp:revision>
  <dcterms:created xsi:type="dcterms:W3CDTF">2017-11-23T13:02:40Z</dcterms:created>
  <dcterms:modified xsi:type="dcterms:W3CDTF">2017-11-25T08:08:26Z</dcterms:modified>
</cp:coreProperties>
</file>